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77" r:id="rId4"/>
    <p:sldId id="278" r:id="rId5"/>
    <p:sldId id="275" r:id="rId6"/>
    <p:sldId id="283" r:id="rId7"/>
    <p:sldId id="284" r:id="rId8"/>
    <p:sldId id="282" r:id="rId9"/>
    <p:sldId id="276" r:id="rId10"/>
    <p:sldId id="279" r:id="rId11"/>
    <p:sldId id="280" r:id="rId12"/>
    <p:sldId id="281" r:id="rId13"/>
    <p:sldId id="285" r:id="rId14"/>
    <p:sldId id="274" r:id="rId15"/>
    <p:sldId id="273" r:id="rId16"/>
    <p:sldId id="259" r:id="rId17"/>
    <p:sldId id="270" r:id="rId18"/>
    <p:sldId id="260" r:id="rId19"/>
    <p:sldId id="262" r:id="rId20"/>
    <p:sldId id="268" r:id="rId21"/>
    <p:sldId id="269" r:id="rId22"/>
    <p:sldId id="263" r:id="rId23"/>
    <p:sldId id="266" r:id="rId24"/>
    <p:sldId id="265" r:id="rId25"/>
    <p:sldId id="264" r:id="rId26"/>
    <p:sldId id="267" r:id="rId27"/>
    <p:sldId id="271" r:id="rId28"/>
    <p:sldId id="286" r:id="rId29"/>
    <p:sldId id="272" r:id="rId30"/>
  </p:sldIdLst>
  <p:sldSz cx="155448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E5EC"/>
    <a:srgbClr val="A2E6E6"/>
    <a:srgbClr val="6EDCE7"/>
    <a:srgbClr val="000000"/>
    <a:srgbClr val="4472C4"/>
    <a:srgbClr val="87C887"/>
    <a:srgbClr val="9ADE93"/>
    <a:srgbClr val="010101"/>
    <a:srgbClr val="9467C4"/>
    <a:srgbClr val="FF3D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5"/>
  </p:normalViewPr>
  <p:slideViewPr>
    <p:cSldViewPr snapToGrid="0" snapToObjects="1">
      <p:cViewPr>
        <p:scale>
          <a:sx n="106" d="100"/>
          <a:sy n="106" d="100"/>
        </p:scale>
        <p:origin x="28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122363"/>
            <a:ext cx="11658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3602038"/>
            <a:ext cx="11658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0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7" y="365125"/>
            <a:ext cx="335184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5" y="365125"/>
            <a:ext cx="986123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3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09" y="1709739"/>
            <a:ext cx="1340739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09" y="4589464"/>
            <a:ext cx="134073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5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1825625"/>
            <a:ext cx="66065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1825625"/>
            <a:ext cx="66065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365126"/>
            <a:ext cx="1340739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1681163"/>
            <a:ext cx="6576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2505075"/>
            <a:ext cx="657617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5" y="1681163"/>
            <a:ext cx="66085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5" y="2505075"/>
            <a:ext cx="660856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9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457200"/>
            <a:ext cx="50136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987426"/>
            <a:ext cx="786955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2057400"/>
            <a:ext cx="501360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457200"/>
            <a:ext cx="50136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987426"/>
            <a:ext cx="786955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2057400"/>
            <a:ext cx="501360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365126"/>
            <a:ext cx="13407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1825625"/>
            <a:ext cx="134073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6356351"/>
            <a:ext cx="3497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58037-0171-CB49-B2A8-B0CEA3FAFBC0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6356351"/>
            <a:ext cx="524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6356351"/>
            <a:ext cx="3497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1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E2EE-B6A0-754B-8A45-6E311FEA4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Thesis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94391-650C-BB43-B943-ACCC6C3FA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1528-341F-CE4F-B3F3-56977917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1.3-1.7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788A-43C9-6E4C-BF9D-B88E6EC32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Waddington’s landscape and response perturbations/ environmental changes and then regaining stability</a:t>
            </a:r>
          </a:p>
          <a:p>
            <a:r>
              <a:rPr lang="en-US" dirty="0"/>
              <a:t>Chaotic systems </a:t>
            </a:r>
          </a:p>
          <a:p>
            <a:r>
              <a:rPr lang="en-US" dirty="0"/>
              <a:t>Work on description of intracellular signaling network</a:t>
            </a:r>
          </a:p>
          <a:p>
            <a:pPr lvl="1"/>
            <a:r>
              <a:rPr lang="en-US" dirty="0"/>
              <a:t>Why are we using a ISN</a:t>
            </a:r>
          </a:p>
          <a:p>
            <a:pPr lvl="1"/>
            <a:r>
              <a:rPr lang="en-US" dirty="0"/>
              <a:t>What are the components</a:t>
            </a:r>
          </a:p>
          <a:p>
            <a:pPr lvl="1"/>
            <a:r>
              <a:rPr lang="en-US" dirty="0"/>
              <a:t>Why are we using this layout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1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B1B6-C877-2346-87B2-12908190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Qs: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A3F85-2028-AC41-BD96-D53153ED9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of Methods Section - only has one for the overview of network construction</a:t>
            </a:r>
          </a:p>
          <a:p>
            <a:r>
              <a:rPr lang="en-US" dirty="0"/>
              <a:t>Do I need the picture of the network?</a:t>
            </a:r>
          </a:p>
          <a:p>
            <a:r>
              <a:rPr lang="en-US" dirty="0"/>
              <a:t>Full gene names?</a:t>
            </a:r>
          </a:p>
          <a:p>
            <a:r>
              <a:rPr lang="en-US" dirty="0"/>
              <a:t>Switch  to active voice?</a:t>
            </a:r>
          </a:p>
        </p:txBody>
      </p:sp>
    </p:spTree>
    <p:extLst>
      <p:ext uri="{BB962C8B-B14F-4D97-AF65-F5344CB8AC3E}">
        <p14:creationId xmlns:p14="http://schemas.microsoft.com/office/powerpoint/2010/main" val="150015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7F0DDFF-0011-C941-9112-BBB1D3097515}"/>
              </a:ext>
            </a:extLst>
          </p:cNvPr>
          <p:cNvGrpSpPr/>
          <p:nvPr/>
        </p:nvGrpSpPr>
        <p:grpSpPr>
          <a:xfrm rot="16200000">
            <a:off x="4791020" y="-1677539"/>
            <a:ext cx="2478507" cy="10309329"/>
            <a:chOff x="6580756" y="5"/>
            <a:chExt cx="1801858" cy="74948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45A122-DC00-3642-A5C8-36AC28052E5F}"/>
                </a:ext>
              </a:extLst>
            </p:cNvPr>
            <p:cNvSpPr/>
            <p:nvPr/>
          </p:nvSpPr>
          <p:spPr>
            <a:xfrm rot="5400000">
              <a:off x="3734278" y="2846483"/>
              <a:ext cx="7494814" cy="1801858"/>
            </a:xfrm>
            <a:prstGeom prst="rect">
              <a:avLst/>
            </a:prstGeom>
            <a:solidFill>
              <a:srgbClr val="A2E6E6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1BB755-92E8-AD42-9005-A6485BF81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841854" y="323187"/>
              <a:ext cx="1235443" cy="12490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86980-EC30-5044-866F-A7F1C1FFC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841465" y="2099797"/>
              <a:ext cx="1236224" cy="12498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D25ED3-B62A-594D-9051-2EDFEDCE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841464" y="5376337"/>
              <a:ext cx="1236224" cy="1249838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F7225D13-C4C4-9C45-900C-155001973A34}"/>
                </a:ext>
              </a:extLst>
            </p:cNvPr>
            <p:cNvSpPr/>
            <p:nvPr/>
          </p:nvSpPr>
          <p:spPr>
            <a:xfrm rot="16200000">
              <a:off x="7215196" y="1661461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7B1FBC4C-1E8A-7548-A7C4-051A364C38E8}"/>
                </a:ext>
              </a:extLst>
            </p:cNvPr>
            <p:cNvSpPr/>
            <p:nvPr/>
          </p:nvSpPr>
          <p:spPr>
            <a:xfrm rot="16200000">
              <a:off x="7215196" y="3438855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17418E6-9220-E744-BAA5-B6AA7A0A97CC}"/>
                </a:ext>
              </a:extLst>
            </p:cNvPr>
            <p:cNvSpPr/>
            <p:nvPr/>
          </p:nvSpPr>
          <p:spPr>
            <a:xfrm rot="16200000">
              <a:off x="7215196" y="4938000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176E6-074F-9148-BE1C-ECED48C8868E}"/>
                </a:ext>
              </a:extLst>
            </p:cNvPr>
            <p:cNvSpPr txBox="1"/>
            <p:nvPr/>
          </p:nvSpPr>
          <p:spPr>
            <a:xfrm rot="5400000">
              <a:off x="6224509" y="536257"/>
              <a:ext cx="12396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s(t</a:t>
              </a:r>
              <a:r>
                <a:rPr lang="en-US" sz="1600" baseline="-25000" dirty="0"/>
                <a:t>1</a:t>
              </a:r>
              <a:r>
                <a:rPr lang="en-US" sz="1600" dirty="0"/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F9B5B0-A965-7C47-800B-E839C46F022D}"/>
                </a:ext>
              </a:extLst>
            </p:cNvPr>
            <p:cNvSpPr txBox="1"/>
            <p:nvPr/>
          </p:nvSpPr>
          <p:spPr>
            <a:xfrm rot="5400000">
              <a:off x="6579027" y="4228734"/>
              <a:ext cx="1742219" cy="26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s(t</a:t>
              </a:r>
              <a:r>
                <a:rPr lang="en-US" baseline="-25000" dirty="0"/>
                <a:t>3</a:t>
              </a:r>
              <a:r>
                <a:rPr lang="en-US" dirty="0"/>
                <a:t>)… s(t</a:t>
              </a:r>
              <a:r>
                <a:rPr lang="en-US" baseline="-25000" dirty="0"/>
                <a:t>n-1</a:t>
              </a:r>
              <a:r>
                <a:rPr lang="en-US" dirty="0"/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E526B3-7D50-C645-9880-BCC4B9986AFD}"/>
                </a:ext>
              </a:extLst>
            </p:cNvPr>
            <p:cNvSpPr txBox="1"/>
            <p:nvPr/>
          </p:nvSpPr>
          <p:spPr>
            <a:xfrm rot="5400000">
              <a:off x="6364846" y="5606910"/>
              <a:ext cx="959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s(</a:t>
              </a:r>
              <a:r>
                <a:rPr lang="en-US" sz="1600" dirty="0" err="1"/>
                <a:t>t</a:t>
              </a:r>
              <a:r>
                <a:rPr lang="en-US" sz="1600" baseline="-25000" dirty="0" err="1"/>
                <a:t>n</a:t>
              </a:r>
              <a:r>
                <a:rPr lang="en-US" sz="1600" dirty="0"/>
                <a:t>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C6EC07-F078-6948-8641-3C3B54217A34}"/>
                </a:ext>
              </a:extLst>
            </p:cNvPr>
            <p:cNvSpPr/>
            <p:nvPr/>
          </p:nvSpPr>
          <p:spPr>
            <a:xfrm rot="5400000">
              <a:off x="6334853" y="2340335"/>
              <a:ext cx="10189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s(t</a:t>
              </a:r>
              <a:r>
                <a:rPr lang="en-US" sz="1600" baseline="-25000" dirty="0"/>
                <a:t>2</a:t>
              </a:r>
              <a:r>
                <a:rPr lang="en-US" sz="16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DA4C2D-DF59-D848-B092-08E8D8A65AD0}"/>
                </a:ext>
              </a:extLst>
            </p:cNvPr>
            <p:cNvSpPr txBox="1"/>
            <p:nvPr/>
          </p:nvSpPr>
          <p:spPr>
            <a:xfrm rot="5400000">
              <a:off x="6654399" y="6941632"/>
              <a:ext cx="752736" cy="353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Attractor State</a:t>
              </a:r>
            </a:p>
          </p:txBody>
        </p:sp>
        <p:sp>
          <p:nvSpPr>
            <p:cNvPr id="16" name="Curved Left Arrow 15">
              <a:extLst>
                <a:ext uri="{FF2B5EF4-FFF2-40B4-BE49-F238E27FC236}">
                  <a16:creationId xmlns:a16="http://schemas.microsoft.com/office/drawing/2014/main" id="{92FEE1C3-1822-A74E-B5D1-E21C76F087C2}"/>
                </a:ext>
              </a:extLst>
            </p:cNvPr>
            <p:cNvSpPr/>
            <p:nvPr/>
          </p:nvSpPr>
          <p:spPr>
            <a:xfrm rot="5400000">
              <a:off x="7246275" y="6526887"/>
              <a:ext cx="426602" cy="663966"/>
            </a:xfrm>
            <a:prstGeom prst="curvedLeftArrow">
              <a:avLst>
                <a:gd name="adj1" fmla="val 22146"/>
                <a:gd name="adj2" fmla="val 77820"/>
                <a:gd name="adj3" fmla="val 30882"/>
              </a:avLst>
            </a:prstGeom>
            <a:solidFill>
              <a:srgbClr val="AFE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5E62F0-2D0E-5042-8EDC-9878407ABE6E}"/>
                </a:ext>
              </a:extLst>
            </p:cNvPr>
            <p:cNvSpPr txBox="1"/>
            <p:nvPr/>
          </p:nvSpPr>
          <p:spPr>
            <a:xfrm rot="5400000">
              <a:off x="7478355" y="645746"/>
              <a:ext cx="1550000" cy="258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559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534848A-3E37-484E-AD81-3B143F9E3F05}"/>
              </a:ext>
            </a:extLst>
          </p:cNvPr>
          <p:cNvGrpSpPr/>
          <p:nvPr/>
        </p:nvGrpSpPr>
        <p:grpSpPr>
          <a:xfrm>
            <a:off x="6064802" y="130785"/>
            <a:ext cx="2673765" cy="6570804"/>
            <a:chOff x="6100896" y="-1561"/>
            <a:chExt cx="2673765" cy="65708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F4CDC8-2572-1145-98B9-C22322A5C01D}"/>
                </a:ext>
              </a:extLst>
            </p:cNvPr>
            <p:cNvSpPr/>
            <p:nvPr/>
          </p:nvSpPr>
          <p:spPr>
            <a:xfrm rot="5400000">
              <a:off x="4174957" y="2247314"/>
              <a:ext cx="6569238" cy="2074619"/>
            </a:xfrm>
            <a:prstGeom prst="rect">
              <a:avLst/>
            </a:prstGeom>
            <a:solidFill>
              <a:srgbClr val="A2E6E6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35BBB8-A920-2E40-B72A-0B6B5436C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1855" y="323187"/>
              <a:ext cx="1235443" cy="124905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C4F015A-7D43-8745-BBF2-EEFAB0E8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1464" y="2174340"/>
              <a:ext cx="1236224" cy="124983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58ED49C-6DD5-BF43-A8AE-689464C3C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1464" y="4803040"/>
              <a:ext cx="1236224" cy="1249838"/>
            </a:xfrm>
            <a:prstGeom prst="rect">
              <a:avLst/>
            </a:prstGeom>
          </p:spPr>
        </p:pic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93EC68EF-9BFA-CA4F-9B6B-D7544C3FE302}"/>
                </a:ext>
              </a:extLst>
            </p:cNvPr>
            <p:cNvSpPr/>
            <p:nvPr/>
          </p:nvSpPr>
          <p:spPr>
            <a:xfrm rot="16200000">
              <a:off x="7215195" y="1698730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703BCB7A-5231-6446-AE9E-27BC2E81C7F5}"/>
                </a:ext>
              </a:extLst>
            </p:cNvPr>
            <p:cNvSpPr/>
            <p:nvPr/>
          </p:nvSpPr>
          <p:spPr>
            <a:xfrm rot="16200000">
              <a:off x="7215195" y="3550668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2EB348D0-1056-B04A-BD09-A523DC704CF6}"/>
                </a:ext>
              </a:extLst>
            </p:cNvPr>
            <p:cNvSpPr/>
            <p:nvPr/>
          </p:nvSpPr>
          <p:spPr>
            <a:xfrm rot="16200000">
              <a:off x="7215195" y="4364180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529500-83A9-034F-A4B1-69B94E4953B0}"/>
                </a:ext>
              </a:extLst>
            </p:cNvPr>
            <p:cNvSpPr txBox="1"/>
            <p:nvPr/>
          </p:nvSpPr>
          <p:spPr>
            <a:xfrm>
              <a:off x="6100896" y="240887"/>
              <a:ext cx="12396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s(t</a:t>
              </a:r>
              <a:r>
                <a:rPr lang="en-US" sz="1600" baseline="-25000" dirty="0"/>
                <a:t>1</a:t>
              </a:r>
              <a:r>
                <a:rPr lang="en-US" sz="1600" dirty="0"/>
                <a:t>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7EA773-EEF6-E948-A9AE-C8CADAE4F678}"/>
                </a:ext>
              </a:extLst>
            </p:cNvPr>
            <p:cNvSpPr txBox="1"/>
            <p:nvPr/>
          </p:nvSpPr>
          <p:spPr>
            <a:xfrm>
              <a:off x="6288862" y="3916422"/>
              <a:ext cx="2341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s(t</a:t>
              </a:r>
              <a:r>
                <a:rPr lang="en-US" baseline="-25000" dirty="0"/>
                <a:t>3</a:t>
              </a:r>
              <a:r>
                <a:rPr lang="en-US" dirty="0"/>
                <a:t>)… s(t</a:t>
              </a:r>
              <a:r>
                <a:rPr lang="en-US" baseline="-25000" dirty="0"/>
                <a:t>n-1</a:t>
              </a:r>
              <a:r>
                <a:rPr lang="en-US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205FA6-0AFB-2B46-B855-AAEB97046044}"/>
                </a:ext>
              </a:extLst>
            </p:cNvPr>
            <p:cNvSpPr txBox="1"/>
            <p:nvPr/>
          </p:nvSpPr>
          <p:spPr>
            <a:xfrm>
              <a:off x="6241233" y="4680922"/>
              <a:ext cx="959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s(</a:t>
              </a:r>
              <a:r>
                <a:rPr lang="en-US" sz="1600" dirty="0" err="1"/>
                <a:t>t</a:t>
              </a:r>
              <a:r>
                <a:rPr lang="en-US" sz="1600" baseline="-25000" dirty="0" err="1"/>
                <a:t>n</a:t>
              </a:r>
              <a:r>
                <a:rPr lang="en-US" sz="1600" dirty="0"/>
                <a:t>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9F1301A-2E61-DE40-8EE2-044E033D048A}"/>
                </a:ext>
              </a:extLst>
            </p:cNvPr>
            <p:cNvSpPr/>
            <p:nvPr/>
          </p:nvSpPr>
          <p:spPr>
            <a:xfrm>
              <a:off x="6211240" y="2068352"/>
              <a:ext cx="10189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s(t</a:t>
              </a:r>
              <a:r>
                <a:rPr lang="en-US" sz="1600" baseline="-25000" dirty="0"/>
                <a:t>2</a:t>
              </a:r>
              <a:r>
                <a:rPr lang="en-US" sz="16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56AFCC-00EC-554F-96C8-7D67FBD2E9AA}"/>
                </a:ext>
              </a:extLst>
            </p:cNvPr>
            <p:cNvSpPr txBox="1"/>
            <p:nvPr/>
          </p:nvSpPr>
          <p:spPr>
            <a:xfrm>
              <a:off x="6397505" y="5901322"/>
              <a:ext cx="1236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Attractor State</a:t>
              </a:r>
            </a:p>
          </p:txBody>
        </p:sp>
        <p:sp>
          <p:nvSpPr>
            <p:cNvPr id="46" name="Curved Left Arrow 45">
              <a:extLst>
                <a:ext uri="{FF2B5EF4-FFF2-40B4-BE49-F238E27FC236}">
                  <a16:creationId xmlns:a16="http://schemas.microsoft.com/office/drawing/2014/main" id="{DCF79B61-26F2-C346-B88F-0EF24D947C99}"/>
                </a:ext>
              </a:extLst>
            </p:cNvPr>
            <p:cNvSpPr/>
            <p:nvPr/>
          </p:nvSpPr>
          <p:spPr>
            <a:xfrm rot="5400000">
              <a:off x="7246275" y="5879258"/>
              <a:ext cx="426602" cy="663966"/>
            </a:xfrm>
            <a:prstGeom prst="curvedLeftArrow">
              <a:avLst>
                <a:gd name="adj1" fmla="val 22146"/>
                <a:gd name="adj2" fmla="val 77820"/>
                <a:gd name="adj3" fmla="val 30882"/>
              </a:avLst>
            </a:prstGeom>
            <a:solidFill>
              <a:srgbClr val="AFE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10DDCD-FF25-9240-A369-33F072C017A8}"/>
                </a:ext>
              </a:extLst>
            </p:cNvPr>
            <p:cNvSpPr txBox="1"/>
            <p:nvPr/>
          </p:nvSpPr>
          <p:spPr>
            <a:xfrm>
              <a:off x="7224661" y="-1561"/>
              <a:ext cx="1550000" cy="258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24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F42C59F-CDEF-E64A-B25C-F0496593C0F8}"/>
              </a:ext>
            </a:extLst>
          </p:cNvPr>
          <p:cNvSpPr txBox="1"/>
          <p:nvPr/>
        </p:nvSpPr>
        <p:spPr>
          <a:xfrm rot="19078959">
            <a:off x="9746891" y="2084174"/>
            <a:ext cx="204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Methods using Dynamics or Structure and Dynamics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495F8-25F1-5342-A1F5-D066213EF901}"/>
              </a:ext>
            </a:extLst>
          </p:cNvPr>
          <p:cNvSpPr/>
          <p:nvPr/>
        </p:nvSpPr>
        <p:spPr>
          <a:xfrm>
            <a:off x="4263188" y="2156191"/>
            <a:ext cx="3777916" cy="1621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Network Topology</a:t>
            </a:r>
          </a:p>
          <a:p>
            <a:pPr algn="ctr"/>
            <a:r>
              <a:rPr lang="en-US" dirty="0"/>
              <a:t>Genes/Proteins/Molecules</a:t>
            </a:r>
          </a:p>
          <a:p>
            <a:pPr algn="ctr"/>
            <a:r>
              <a:rPr lang="en-US" dirty="0"/>
              <a:t>Regulatory Edges sans Dynamics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CF0F4-92B0-2246-8B40-0FF3BDE200E7}"/>
              </a:ext>
            </a:extLst>
          </p:cNvPr>
          <p:cNvSpPr/>
          <p:nvPr/>
        </p:nvSpPr>
        <p:spPr>
          <a:xfrm>
            <a:off x="4263190" y="4041431"/>
            <a:ext cx="3765109" cy="1616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System Dynamics</a:t>
            </a:r>
          </a:p>
          <a:p>
            <a:pPr algn="ctr"/>
            <a:r>
              <a:rPr lang="en-US" dirty="0"/>
              <a:t>ODEs w/ Kinetic Parameters</a:t>
            </a:r>
          </a:p>
          <a:p>
            <a:pPr algn="ctr"/>
            <a:r>
              <a:rPr lang="en-US" dirty="0"/>
              <a:t>Logic Formalisms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D28167-B991-2F48-A7D1-A468FD9CBD5E}"/>
              </a:ext>
            </a:extLst>
          </p:cNvPr>
          <p:cNvSpPr/>
          <p:nvPr/>
        </p:nvSpPr>
        <p:spPr>
          <a:xfrm>
            <a:off x="1688423" y="3098149"/>
            <a:ext cx="1973179" cy="1636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Multi-Omics Data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Literature Evidence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Experiments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4CD9DD-7A75-4743-921D-DFA45B4C11C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661600" y="2967059"/>
            <a:ext cx="601588" cy="949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659923-997D-5642-8E1E-0A1DFD285AE1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661600" y="3916297"/>
            <a:ext cx="601588" cy="933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3F866D-9D4E-444B-860D-E6F8ED505913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flipH="1" flipV="1">
            <a:off x="4773456" y="1084565"/>
            <a:ext cx="1378690" cy="1071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C4EEF47-7D6A-1C4C-ACBB-32BD6D452510}"/>
              </a:ext>
            </a:extLst>
          </p:cNvPr>
          <p:cNvSpPr/>
          <p:nvPr/>
        </p:nvSpPr>
        <p:spPr>
          <a:xfrm>
            <a:off x="3962396" y="80394"/>
            <a:ext cx="1622123" cy="1004173"/>
          </a:xfrm>
          <a:prstGeom prst="rect">
            <a:avLst/>
          </a:prstGeom>
          <a:solidFill>
            <a:srgbClr val="6E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Control Targets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463EFD-C1AB-C842-9F5F-5D571CA686BC}"/>
              </a:ext>
            </a:extLst>
          </p:cNvPr>
          <p:cNvSpPr txBox="1"/>
          <p:nvPr/>
        </p:nvSpPr>
        <p:spPr>
          <a:xfrm>
            <a:off x="3448052" y="1297213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Structure-based Control Methods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C36160-7928-D84E-9D8D-7E0B2E086382}"/>
              </a:ext>
            </a:extLst>
          </p:cNvPr>
          <p:cNvCxnSpPr>
            <a:cxnSpLocks/>
            <a:stCxn id="4" idx="3"/>
            <a:endCxn id="42" idx="1"/>
          </p:cNvCxnSpPr>
          <p:nvPr/>
        </p:nvCxnSpPr>
        <p:spPr>
          <a:xfrm>
            <a:off x="8041106" y="2967061"/>
            <a:ext cx="902357" cy="949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2B7A108-0C1F-0E4B-BE1A-494896DDD6D2}"/>
              </a:ext>
            </a:extLst>
          </p:cNvPr>
          <p:cNvSpPr/>
          <p:nvPr/>
        </p:nvSpPr>
        <p:spPr>
          <a:xfrm>
            <a:off x="11710726" y="2156191"/>
            <a:ext cx="1528023" cy="1102639"/>
          </a:xfrm>
          <a:prstGeom prst="rect">
            <a:avLst/>
          </a:prstGeom>
          <a:solidFill>
            <a:srgbClr val="6E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Control Targets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7D2D8B-C4B4-B341-815F-D2402713C2C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 flipV="1">
            <a:off x="8028297" y="3916294"/>
            <a:ext cx="915164" cy="933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78E0B4-9E5F-AB4B-A943-71BD7CC8FDFA}"/>
              </a:ext>
            </a:extLst>
          </p:cNvPr>
          <p:cNvSpPr/>
          <p:nvPr/>
        </p:nvSpPr>
        <p:spPr>
          <a:xfrm>
            <a:off x="11710726" y="4690588"/>
            <a:ext cx="1528023" cy="1102639"/>
          </a:xfrm>
          <a:prstGeom prst="rect">
            <a:avLst/>
          </a:prstGeom>
          <a:solidFill>
            <a:srgbClr val="FF3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System Attractors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833170-92B5-1A40-85F2-4C14E6778941}"/>
              </a:ext>
            </a:extLst>
          </p:cNvPr>
          <p:cNvSpPr/>
          <p:nvPr/>
        </p:nvSpPr>
        <p:spPr>
          <a:xfrm>
            <a:off x="8943461" y="3409321"/>
            <a:ext cx="1329490" cy="101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Dynamical Model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6F1B47-D977-FB47-9386-75E8A8B9F0D1}"/>
              </a:ext>
            </a:extLst>
          </p:cNvPr>
          <p:cNvCxnSpPr>
            <a:cxnSpLocks/>
            <a:stCxn id="42" idx="3"/>
            <a:endCxn id="22" idx="1"/>
          </p:cNvCxnSpPr>
          <p:nvPr/>
        </p:nvCxnSpPr>
        <p:spPr>
          <a:xfrm flipV="1">
            <a:off x="10272953" y="2707511"/>
            <a:ext cx="1437773" cy="1208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5EA000-86A9-BD45-96DC-8C58A761B056}"/>
              </a:ext>
            </a:extLst>
          </p:cNvPr>
          <p:cNvCxnSpPr>
            <a:cxnSpLocks/>
            <a:stCxn id="42" idx="3"/>
            <a:endCxn id="28" idx="1"/>
          </p:cNvCxnSpPr>
          <p:nvPr/>
        </p:nvCxnSpPr>
        <p:spPr>
          <a:xfrm>
            <a:off x="10272953" y="3916294"/>
            <a:ext cx="1437773" cy="1325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FB7ABD-E2D6-7F48-939F-63EB920FAC76}"/>
              </a:ext>
            </a:extLst>
          </p:cNvPr>
          <p:cNvSpPr txBox="1"/>
          <p:nvPr/>
        </p:nvSpPr>
        <p:spPr>
          <a:xfrm rot="2475938">
            <a:off x="10184290" y="4595785"/>
            <a:ext cx="1373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 Using Model Dynamics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CD9F8A-EF4F-1249-B475-51D1F4C8C292}"/>
              </a:ext>
            </a:extLst>
          </p:cNvPr>
          <p:cNvSpPr/>
          <p:nvPr/>
        </p:nvSpPr>
        <p:spPr>
          <a:xfrm>
            <a:off x="7012387" y="32268"/>
            <a:ext cx="1528023" cy="1004173"/>
          </a:xfrm>
          <a:prstGeom prst="rect">
            <a:avLst/>
          </a:prstGeom>
          <a:solidFill>
            <a:srgbClr val="FF3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Estimate</a:t>
            </a:r>
          </a:p>
          <a:p>
            <a:pPr algn="ctr"/>
            <a:r>
              <a:rPr lang="en-US" b="1" dirty="0"/>
              <a:t>System Attractors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BA223F-F02C-D548-B1C0-A4F859498A06}"/>
              </a:ext>
            </a:extLst>
          </p:cNvPr>
          <p:cNvCxnSpPr>
            <a:cxnSpLocks/>
            <a:stCxn id="4" idx="0"/>
            <a:endCxn id="63" idx="2"/>
          </p:cNvCxnSpPr>
          <p:nvPr/>
        </p:nvCxnSpPr>
        <p:spPr>
          <a:xfrm flipV="1">
            <a:off x="6152148" y="1036439"/>
            <a:ext cx="1624251" cy="1119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6A906B6-AE2D-5C40-84A0-84136BD2CF2B}"/>
              </a:ext>
            </a:extLst>
          </p:cNvPr>
          <p:cNvSpPr txBox="1"/>
          <p:nvPr/>
        </p:nvSpPr>
        <p:spPr>
          <a:xfrm>
            <a:off x="7213942" y="1339345"/>
            <a:ext cx="1540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Algorithms Such as SFA</a:t>
            </a:r>
          </a:p>
        </p:txBody>
      </p:sp>
    </p:spTree>
    <p:extLst>
      <p:ext uri="{BB962C8B-B14F-4D97-AF65-F5344CB8AC3E}">
        <p14:creationId xmlns:p14="http://schemas.microsoft.com/office/powerpoint/2010/main" val="103473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87BDBC-5EAF-C445-8D94-BE3254507B35}"/>
              </a:ext>
            </a:extLst>
          </p:cNvPr>
          <p:cNvSpPr/>
          <p:nvPr/>
        </p:nvSpPr>
        <p:spPr>
          <a:xfrm>
            <a:off x="2926733" y="315022"/>
            <a:ext cx="3389971" cy="735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Literature / Experiments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9382A5-1572-EE4F-93F5-4504FCA782A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621717" y="1051002"/>
            <a:ext cx="0" cy="51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3F55313-8ACA-C642-90B3-0E1716F93512}"/>
              </a:ext>
            </a:extLst>
          </p:cNvPr>
          <p:cNvSpPr/>
          <p:nvPr/>
        </p:nvSpPr>
        <p:spPr>
          <a:xfrm>
            <a:off x="2642377" y="1566746"/>
            <a:ext cx="3958683" cy="8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 Model (ODE, Boolean)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055D16-8914-7D49-88E0-5741EE0A5F6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21717" y="2447692"/>
            <a:ext cx="1396690" cy="93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49231-823D-B340-AB90-BA181294D70E}"/>
              </a:ext>
            </a:extLst>
          </p:cNvPr>
          <p:cNvSpPr/>
          <p:nvPr/>
        </p:nvSpPr>
        <p:spPr>
          <a:xfrm>
            <a:off x="4801531" y="3385788"/>
            <a:ext cx="2433752" cy="88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Attractor Landscape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041A19-62F7-0F42-BA07-DFB72D0A9798}"/>
              </a:ext>
            </a:extLst>
          </p:cNvPr>
          <p:cNvSpPr/>
          <p:nvPr/>
        </p:nvSpPr>
        <p:spPr>
          <a:xfrm>
            <a:off x="2005359" y="3381608"/>
            <a:ext cx="2436542" cy="8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of Dynamical Systems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3DB3B7-F2BD-4E4E-911C-92606B2C0529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flipH="1">
            <a:off x="3223632" y="2447692"/>
            <a:ext cx="1398087" cy="93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CC2A30-3A60-7844-9EA6-5BF13467C9A2}"/>
              </a:ext>
            </a:extLst>
          </p:cNvPr>
          <p:cNvCxnSpPr>
            <a:cxnSpLocks/>
            <a:stCxn id="15" idx="2"/>
            <a:endCxn id="45" idx="0"/>
          </p:cNvCxnSpPr>
          <p:nvPr/>
        </p:nvCxnSpPr>
        <p:spPr>
          <a:xfrm>
            <a:off x="3223630" y="4262556"/>
            <a:ext cx="1423176" cy="95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18FE32-219D-BC4C-87B1-24D652688941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 flipH="1">
            <a:off x="4646808" y="4269524"/>
            <a:ext cx="1371601" cy="949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811DBBE-E1DB-4E40-8177-78E02DB8A02A}"/>
              </a:ext>
            </a:extLst>
          </p:cNvPr>
          <p:cNvSpPr/>
          <p:nvPr/>
        </p:nvSpPr>
        <p:spPr>
          <a:xfrm>
            <a:off x="2844490" y="5218773"/>
            <a:ext cx="3604632" cy="903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Identification of Reversion Targets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66CE599-AFCF-964D-96E0-4AD0126AAE22}"/>
              </a:ext>
            </a:extLst>
          </p:cNvPr>
          <p:cNvSpPr/>
          <p:nvPr/>
        </p:nvSpPr>
        <p:spPr>
          <a:xfrm>
            <a:off x="9065482" y="315022"/>
            <a:ext cx="3389971" cy="735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</a:t>
            </a:r>
            <a:r>
              <a:rPr lang="en-US" dirty="0" err="1"/>
              <a:t>Omic</a:t>
            </a:r>
            <a:r>
              <a:rPr lang="en-US" dirty="0"/>
              <a:t> Data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013135-0E7D-CC44-9664-C864F776AB91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>
            <a:off x="10760466" y="1051002"/>
            <a:ext cx="0" cy="51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80C5EAE-5797-CF41-8021-4AEA2DA4A157}"/>
              </a:ext>
            </a:extLst>
          </p:cNvPr>
          <p:cNvSpPr/>
          <p:nvPr/>
        </p:nvSpPr>
        <p:spPr>
          <a:xfrm>
            <a:off x="8781126" y="1566746"/>
            <a:ext cx="3958683" cy="8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Intracellular Signaling Network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39B7A0A-AA05-684A-BDB2-3C6A1D5504B2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10760466" y="2447692"/>
            <a:ext cx="1396690" cy="93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7B6E479-9F1F-F14B-B961-EDC8C81263C5}"/>
              </a:ext>
            </a:extLst>
          </p:cNvPr>
          <p:cNvSpPr/>
          <p:nvPr/>
        </p:nvSpPr>
        <p:spPr>
          <a:xfrm>
            <a:off x="10940280" y="3385788"/>
            <a:ext cx="2433752" cy="88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 of network Dynamics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7823AE-8EA6-C945-8DA1-4AC2D42BEE0A}"/>
              </a:ext>
            </a:extLst>
          </p:cNvPr>
          <p:cNvSpPr/>
          <p:nvPr/>
        </p:nvSpPr>
        <p:spPr>
          <a:xfrm>
            <a:off x="8144108" y="3381608"/>
            <a:ext cx="2436542" cy="8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 Based Control For non-linear systems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0F056F-768F-A941-BC7E-18785D47769F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 flipH="1">
            <a:off x="9362381" y="2447692"/>
            <a:ext cx="1398087" cy="93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14AC2CB-60CB-364A-A416-6FBFCF0BED2B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>
            <a:off x="9362379" y="4262556"/>
            <a:ext cx="1423176" cy="95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53F739-67FA-8542-9299-9A2487B0E82D}"/>
              </a:ext>
            </a:extLst>
          </p:cNvPr>
          <p:cNvCxnSpPr>
            <a:cxnSpLocks/>
            <a:stCxn id="65" idx="2"/>
            <a:endCxn id="70" idx="0"/>
          </p:cNvCxnSpPr>
          <p:nvPr/>
        </p:nvCxnSpPr>
        <p:spPr>
          <a:xfrm flipH="1">
            <a:off x="10785557" y="4269524"/>
            <a:ext cx="1371601" cy="949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990631-EBCC-A44F-A920-969FAB992670}"/>
              </a:ext>
            </a:extLst>
          </p:cNvPr>
          <p:cNvSpPr/>
          <p:nvPr/>
        </p:nvSpPr>
        <p:spPr>
          <a:xfrm>
            <a:off x="8983239" y="5218773"/>
            <a:ext cx="3604632" cy="903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Identification of Reversion Targets</a:t>
            </a:r>
          </a:p>
        </p:txBody>
      </p:sp>
    </p:spTree>
    <p:extLst>
      <p:ext uri="{BB962C8B-B14F-4D97-AF65-F5344CB8AC3E}">
        <p14:creationId xmlns:p14="http://schemas.microsoft.com/office/powerpoint/2010/main" val="11158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213F8DE-0D01-FC45-AF5B-91EFF5B1AF62}"/>
              </a:ext>
            </a:extLst>
          </p:cNvPr>
          <p:cNvGrpSpPr/>
          <p:nvPr/>
        </p:nvGrpSpPr>
        <p:grpSpPr>
          <a:xfrm>
            <a:off x="2794146" y="292791"/>
            <a:ext cx="9374918" cy="5149930"/>
            <a:chOff x="1117746" y="196538"/>
            <a:chExt cx="9374918" cy="51499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8ABC39-DC96-8546-91DC-296A5E0EC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7558" y1="18587" x2="7558" y2="18587"/>
                          <a14:backgroundMark x1="6415" y1="85286" x2="6415" y2="85286"/>
                          <a14:backgroundMark x1="77275" y1="91868" x2="77275" y2="91868"/>
                          <a14:backgroundMark x1="90204" y1="21975" x2="90204" y2="21975"/>
                          <a14:backgroundMark x1="82098" y1="20523" x2="82098" y2="20523"/>
                          <a14:backgroundMark x1="71905" y1="4743" x2="89458" y2="24395"/>
                          <a14:backgroundMark x1="88066" y1="35721" x2="89607" y2="8132"/>
                          <a14:backgroundMark x1="58130" y1="1452" x2="98409" y2="50920"/>
                          <a14:backgroundMark x1="77971" y1="27493" x2="87071" y2="13940"/>
                          <a14:backgroundMark x1="56290" y1="871" x2="99403" y2="1162"/>
                          <a14:backgroundMark x1="97812" y1="52081" x2="98110" y2="2323"/>
                          <a14:backgroundMark x1="64247" y1="10358" x2="99801" y2="53727"/>
                          <a14:backgroundMark x1="62258" y1="1162" x2="99652" y2="678"/>
                          <a14:backgroundMark x1="58031" y1="387" x2="67379" y2="23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07943" y="959005"/>
              <a:ext cx="8489989" cy="435067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34BC30-2E0A-C544-98BC-DD32ADCC966A}"/>
                </a:ext>
              </a:extLst>
            </p:cNvPr>
            <p:cNvSpPr/>
            <p:nvPr/>
          </p:nvSpPr>
          <p:spPr>
            <a:xfrm rot="1133152">
              <a:off x="1117746" y="3922950"/>
              <a:ext cx="4472258" cy="669073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F36B9F-3932-AA44-9BC4-6409B4C04117}"/>
                </a:ext>
              </a:extLst>
            </p:cNvPr>
            <p:cNvSpPr txBox="1"/>
            <p:nvPr/>
          </p:nvSpPr>
          <p:spPr>
            <a:xfrm>
              <a:off x="4648235" y="245010"/>
              <a:ext cx="1416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Unstable State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F42A71F-4FA1-3040-8DA5-C697A400E1D2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37" y="840101"/>
              <a:ext cx="0" cy="5195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2141A9-4033-8640-B2E5-8188B7429148}"/>
                </a:ext>
              </a:extLst>
            </p:cNvPr>
            <p:cNvSpPr txBox="1"/>
            <p:nvPr/>
          </p:nvSpPr>
          <p:spPr>
            <a:xfrm rot="1019184">
              <a:off x="3011837" y="3995878"/>
              <a:ext cx="1596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Stable State = </a:t>
              </a:r>
            </a:p>
            <a:p>
              <a:r>
                <a:rPr lang="en-US" sz="1400" dirty="0"/>
                <a:t>Mature Cell Type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1A17FE-EBB8-9D46-873F-19B9AAC67006}"/>
                </a:ext>
              </a:extLst>
            </p:cNvPr>
            <p:cNvSpPr/>
            <p:nvPr/>
          </p:nvSpPr>
          <p:spPr>
            <a:xfrm rot="20177497">
              <a:off x="6608554" y="4015134"/>
              <a:ext cx="3884110" cy="669073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B10FE5-D160-3045-861D-D0A9485FF105}"/>
                </a:ext>
              </a:extLst>
            </p:cNvPr>
            <p:cNvSpPr/>
            <p:nvPr/>
          </p:nvSpPr>
          <p:spPr>
            <a:xfrm rot="165633">
              <a:off x="5415216" y="4677395"/>
              <a:ext cx="1298448" cy="669073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4DFDFA-6EB2-AB4B-B44A-136511E55129}"/>
                </a:ext>
              </a:extLst>
            </p:cNvPr>
            <p:cNvSpPr txBox="1"/>
            <p:nvPr/>
          </p:nvSpPr>
          <p:spPr>
            <a:xfrm rot="20537728">
              <a:off x="6820285" y="4337344"/>
              <a:ext cx="1538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Stable State = Mature Cell Type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E950DD-568C-BE40-BF31-A98CC70CD589}"/>
                </a:ext>
              </a:extLst>
            </p:cNvPr>
            <p:cNvSpPr txBox="1"/>
            <p:nvPr/>
          </p:nvSpPr>
          <p:spPr>
            <a:xfrm rot="20554740">
              <a:off x="8504532" y="3582864"/>
              <a:ext cx="1475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Stable State = Mature Cell Type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C4EFE2A-D308-B644-8DF1-38C3C5F49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932" y="959005"/>
              <a:ext cx="0" cy="2303497"/>
            </a:xfrm>
            <a:prstGeom prst="line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0293D6-01B5-0848-9774-370F870FB6CE}"/>
                </a:ext>
              </a:extLst>
            </p:cNvPr>
            <p:cNvCxnSpPr>
              <a:cxnSpLocks/>
            </p:cNvCxnSpPr>
            <p:nvPr/>
          </p:nvCxnSpPr>
          <p:spPr>
            <a:xfrm>
              <a:off x="6196263" y="959005"/>
              <a:ext cx="3901669" cy="0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C80EF3-0AC2-BE49-A456-146C254E8FD6}"/>
                </a:ext>
              </a:extLst>
            </p:cNvPr>
            <p:cNvSpPr txBox="1"/>
            <p:nvPr/>
          </p:nvSpPr>
          <p:spPr>
            <a:xfrm>
              <a:off x="8930149" y="1122844"/>
              <a:ext cx="13504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“Potential” or stability of a state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1B5504-AE0D-6D4B-BEA1-34A7C49FF663}"/>
                </a:ext>
              </a:extLst>
            </p:cNvPr>
            <p:cNvSpPr txBox="1"/>
            <p:nvPr/>
          </p:nvSpPr>
          <p:spPr>
            <a:xfrm>
              <a:off x="6020920" y="196538"/>
              <a:ext cx="1416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 State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7FDD227-8D94-AE49-A754-FACB34BB9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9132" y="528931"/>
              <a:ext cx="505658" cy="4561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179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8FFEEA-CBDC-C94F-B464-68A7D08BA84F}"/>
              </a:ext>
            </a:extLst>
          </p:cNvPr>
          <p:cNvGrpSpPr/>
          <p:nvPr/>
        </p:nvGrpSpPr>
        <p:grpSpPr>
          <a:xfrm>
            <a:off x="2702478" y="266286"/>
            <a:ext cx="9991058" cy="6126480"/>
            <a:chOff x="1026078" y="266286"/>
            <a:chExt cx="9991058" cy="61264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95CE6C-1C53-0644-976A-56291F14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78" y="266286"/>
              <a:ext cx="9991058" cy="612648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1075E2-8BBF-264F-AAAD-5044CE274B58}"/>
                </a:ext>
              </a:extLst>
            </p:cNvPr>
            <p:cNvCxnSpPr/>
            <p:nvPr/>
          </p:nvCxnSpPr>
          <p:spPr>
            <a:xfrm flipV="1">
              <a:off x="3447535" y="2397211"/>
              <a:ext cx="4658497" cy="2100648"/>
            </a:xfrm>
            <a:prstGeom prst="line">
              <a:avLst/>
            </a:prstGeom>
            <a:ln w="1587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1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C0D38-2EDE-454B-A0A6-04375B4C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3"/>
          <a:stretch/>
        </p:blipFill>
        <p:spPr>
          <a:xfrm>
            <a:off x="4680187" y="203074"/>
            <a:ext cx="7243011" cy="67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8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B114FA-8D93-7941-B057-448C4453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3" r="47709"/>
          <a:stretch/>
        </p:blipFill>
        <p:spPr>
          <a:xfrm>
            <a:off x="4094747" y="58108"/>
            <a:ext cx="2249906" cy="6799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1044B-2419-644F-878E-58D56C84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452" y="1985813"/>
            <a:ext cx="6204953" cy="36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1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3D73A1-6867-F642-ABE9-43CE0473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2122F0-D450-674A-964A-EC90E51C6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36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DA50EA4-B61E-A445-8471-A28C14D3A30D}"/>
              </a:ext>
            </a:extLst>
          </p:cNvPr>
          <p:cNvGrpSpPr/>
          <p:nvPr/>
        </p:nvGrpSpPr>
        <p:grpSpPr>
          <a:xfrm>
            <a:off x="2342486" y="-322811"/>
            <a:ext cx="11773518" cy="7168442"/>
            <a:chOff x="666086" y="-322811"/>
            <a:chExt cx="11773518" cy="71684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777610-6DDA-BB40-81DC-B8DF69D6AE99}"/>
                </a:ext>
              </a:extLst>
            </p:cNvPr>
            <p:cNvGrpSpPr/>
            <p:nvPr/>
          </p:nvGrpSpPr>
          <p:grpSpPr>
            <a:xfrm>
              <a:off x="3064686" y="1695701"/>
              <a:ext cx="9374918" cy="5149930"/>
              <a:chOff x="1117746" y="196538"/>
              <a:chExt cx="9374918" cy="514993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966BF06-E895-EF48-97D8-00AF4DACC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backgroundMark x1="7558" y1="18587" x2="7558" y2="18587"/>
                            <a14:backgroundMark x1="6415" y1="85286" x2="6415" y2="85286"/>
                            <a14:backgroundMark x1="77275" y1="91868" x2="77275" y2="91868"/>
                            <a14:backgroundMark x1="90204" y1="21975" x2="90204" y2="21975"/>
                            <a14:backgroundMark x1="82098" y1="20523" x2="82098" y2="20523"/>
                            <a14:backgroundMark x1="71905" y1="4743" x2="89458" y2="24395"/>
                            <a14:backgroundMark x1="88066" y1="35721" x2="89607" y2="8132"/>
                            <a14:backgroundMark x1="58130" y1="1452" x2="98409" y2="50920"/>
                            <a14:backgroundMark x1="77971" y1="27493" x2="87071" y2="13940"/>
                            <a14:backgroundMark x1="56290" y1="871" x2="99403" y2="1162"/>
                            <a14:backgroundMark x1="97812" y1="52081" x2="98110" y2="2323"/>
                            <a14:backgroundMark x1="64247" y1="10358" x2="99801" y2="53727"/>
                            <a14:backgroundMark x1="62258" y1="1162" x2="99652" y2="678"/>
                            <a14:backgroundMark x1="58031" y1="387" x2="67379" y2="232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07943" y="959005"/>
                <a:ext cx="8489989" cy="4350679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B5FCAB-5CEF-674A-8701-048F5610774E}"/>
                  </a:ext>
                </a:extLst>
              </p:cNvPr>
              <p:cNvSpPr/>
              <p:nvPr/>
            </p:nvSpPr>
            <p:spPr>
              <a:xfrm rot="1133152">
                <a:off x="1117746" y="3922950"/>
                <a:ext cx="4472258" cy="6690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A884B-5F86-E945-AE90-0DB0CDD155E9}"/>
                  </a:ext>
                </a:extLst>
              </p:cNvPr>
              <p:cNvSpPr txBox="1"/>
              <p:nvPr/>
            </p:nvSpPr>
            <p:spPr>
              <a:xfrm>
                <a:off x="3703239" y="428155"/>
                <a:ext cx="14162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Unstable State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61ACAA8-899C-6946-A37E-876130777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101" y="831850"/>
                <a:ext cx="528036" cy="5342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880D57-ABD6-3B44-908E-9ACCC9D27088}"/>
                  </a:ext>
                </a:extLst>
              </p:cNvPr>
              <p:cNvSpPr txBox="1"/>
              <p:nvPr/>
            </p:nvSpPr>
            <p:spPr>
              <a:xfrm rot="1019184">
                <a:off x="3011837" y="3995878"/>
                <a:ext cx="15966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Stable State = Phenotype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DF66BE-429D-5344-91A7-FCE9DAFF82A0}"/>
                  </a:ext>
                </a:extLst>
              </p:cNvPr>
              <p:cNvSpPr/>
              <p:nvPr/>
            </p:nvSpPr>
            <p:spPr>
              <a:xfrm rot="20177497">
                <a:off x="6608554" y="4015134"/>
                <a:ext cx="3884110" cy="6690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DD2D25-C798-614C-9067-DBC1919D86DE}"/>
                  </a:ext>
                </a:extLst>
              </p:cNvPr>
              <p:cNvSpPr/>
              <p:nvPr/>
            </p:nvSpPr>
            <p:spPr>
              <a:xfrm rot="165633">
                <a:off x="5415216" y="4677395"/>
                <a:ext cx="1298448" cy="6690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F5A9A0-52DA-6D4B-8B34-A6470FA2DEAF}"/>
                  </a:ext>
                </a:extLst>
              </p:cNvPr>
              <p:cNvSpPr txBox="1"/>
              <p:nvPr/>
            </p:nvSpPr>
            <p:spPr>
              <a:xfrm rot="20537728">
                <a:off x="6820285" y="4337344"/>
                <a:ext cx="1538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Stable State = Phenotype 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C095E-51DA-E043-AFCD-3FA36E60EB1D}"/>
                  </a:ext>
                </a:extLst>
              </p:cNvPr>
              <p:cNvSpPr txBox="1"/>
              <p:nvPr/>
            </p:nvSpPr>
            <p:spPr>
              <a:xfrm rot="20554740">
                <a:off x="8504532" y="3582864"/>
                <a:ext cx="1475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Stable State = Phenotype 3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CC2D3C8-6D10-4D4C-B977-0BB5FE56B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7932" y="959005"/>
                <a:ext cx="0" cy="2303497"/>
              </a:xfrm>
              <a:prstGeom prst="line">
                <a:avLst/>
              </a:prstGeom>
              <a:ln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A6D7F7C-2C14-D241-8BFD-EA1134DEB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263" y="959005"/>
                <a:ext cx="3901669" cy="0"/>
              </a:xfrm>
              <a:prstGeom prst="line">
                <a:avLst/>
              </a:prstGeom>
              <a:ln w="222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3347B9-2424-624D-9B3F-2A25BA96757F}"/>
                  </a:ext>
                </a:extLst>
              </p:cNvPr>
              <p:cNvSpPr txBox="1"/>
              <p:nvPr/>
            </p:nvSpPr>
            <p:spPr>
              <a:xfrm>
                <a:off x="8602173" y="1088165"/>
                <a:ext cx="17250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“Potential” or stability of a state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0F5BCF-EC2E-8A4B-AF96-D0B9FC1F8417}"/>
                  </a:ext>
                </a:extLst>
              </p:cNvPr>
              <p:cNvSpPr txBox="1"/>
              <p:nvPr/>
            </p:nvSpPr>
            <p:spPr>
              <a:xfrm>
                <a:off x="6020920" y="196538"/>
                <a:ext cx="1416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State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DDBD975-9982-9F41-BDB2-66DCA9C72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59758" y="528931"/>
                <a:ext cx="415032" cy="5317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369ABFB-F771-8747-BF4E-0BF124E0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278" y="-322811"/>
              <a:ext cx="1617926" cy="163574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8E7FF1A-36A0-E248-BF5F-16A50E6C0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0432" y="1605584"/>
              <a:ext cx="1618947" cy="16367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8588E4-D0EE-8F47-ABBD-2E369F34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7413" y="4408618"/>
              <a:ext cx="1618947" cy="1636776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A4184D-A265-364B-B8E6-4843E13764AB}"/>
                </a:ext>
              </a:extLst>
            </p:cNvPr>
            <p:cNvCxnSpPr>
              <a:cxnSpLocks/>
              <a:stCxn id="17" idx="3"/>
              <a:endCxn id="3" idx="0"/>
            </p:cNvCxnSpPr>
            <p:nvPr/>
          </p:nvCxnSpPr>
          <p:spPr>
            <a:xfrm>
              <a:off x="6281204" y="495062"/>
              <a:ext cx="1518674" cy="196310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0EF25E-6A25-6944-8EC4-5453C5D96EF2}"/>
                </a:ext>
              </a:extLst>
            </p:cNvPr>
            <p:cNvCxnSpPr>
              <a:cxnSpLocks/>
            </p:cNvCxnSpPr>
            <p:nvPr/>
          </p:nvCxnSpPr>
          <p:spPr>
            <a:xfrm>
              <a:off x="5715476" y="1288309"/>
              <a:ext cx="2023131" cy="131404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CD8D18C-23A3-264E-B9E4-17C6F7EA331B}"/>
                </a:ext>
              </a:extLst>
            </p:cNvPr>
            <p:cNvCxnSpPr>
              <a:cxnSpLocks/>
            </p:cNvCxnSpPr>
            <p:nvPr/>
          </p:nvCxnSpPr>
          <p:spPr>
            <a:xfrm>
              <a:off x="4769744" y="2297666"/>
              <a:ext cx="2517806" cy="56110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E4880E-E9D5-3845-8DA3-DA42C26A1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6712" y="2992427"/>
              <a:ext cx="2635048" cy="21151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F9E523-A2C7-224F-AFAB-A5EC0FC27764}"/>
                </a:ext>
              </a:extLst>
            </p:cNvPr>
            <p:cNvCxnSpPr>
              <a:cxnSpLocks/>
            </p:cNvCxnSpPr>
            <p:nvPr/>
          </p:nvCxnSpPr>
          <p:spPr>
            <a:xfrm>
              <a:off x="2564917" y="5042301"/>
              <a:ext cx="2907324" cy="1697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B747AA-E75B-884A-A748-E4FB12D96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5319837"/>
              <a:ext cx="3263888" cy="72555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C0330477-1C49-2E43-B8FB-8789F2F4C4FD}"/>
                </a:ext>
              </a:extLst>
            </p:cNvPr>
            <p:cNvSpPr/>
            <p:nvPr/>
          </p:nvSpPr>
          <p:spPr>
            <a:xfrm rot="18487193">
              <a:off x="4323223" y="1248013"/>
              <a:ext cx="640080" cy="457200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4E27CD0C-684E-0D4D-8310-435C3BF12D32}"/>
                </a:ext>
              </a:extLst>
            </p:cNvPr>
            <p:cNvSpPr/>
            <p:nvPr/>
          </p:nvSpPr>
          <p:spPr>
            <a:xfrm rot="18487193">
              <a:off x="2795084" y="3262482"/>
              <a:ext cx="640080" cy="457200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 Arrow 62">
              <a:extLst>
                <a:ext uri="{FF2B5EF4-FFF2-40B4-BE49-F238E27FC236}">
                  <a16:creationId xmlns:a16="http://schemas.microsoft.com/office/drawing/2014/main" id="{2AFEE3BF-A508-9546-9ACA-4747B937A0CE}"/>
                </a:ext>
              </a:extLst>
            </p:cNvPr>
            <p:cNvSpPr/>
            <p:nvPr/>
          </p:nvSpPr>
          <p:spPr>
            <a:xfrm rot="18487193">
              <a:off x="2128057" y="4094824"/>
              <a:ext cx="640080" cy="457200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2E9DC4-42E2-6345-B064-DB59FA3F6F57}"/>
                </a:ext>
              </a:extLst>
            </p:cNvPr>
            <p:cNvSpPr txBox="1"/>
            <p:nvPr/>
          </p:nvSpPr>
          <p:spPr>
            <a:xfrm>
              <a:off x="4521723" y="646718"/>
              <a:ext cx="39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4D84FB-B6EA-6A45-A819-21461992B81F}"/>
                </a:ext>
              </a:extLst>
            </p:cNvPr>
            <p:cNvSpPr txBox="1"/>
            <p:nvPr/>
          </p:nvSpPr>
          <p:spPr>
            <a:xfrm>
              <a:off x="2891340" y="2534174"/>
              <a:ext cx="39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90750-8A4D-6D43-8191-A10CDCE5EE1C}"/>
                </a:ext>
              </a:extLst>
            </p:cNvPr>
            <p:cNvSpPr txBox="1"/>
            <p:nvPr/>
          </p:nvSpPr>
          <p:spPr>
            <a:xfrm>
              <a:off x="2468353" y="3704033"/>
              <a:ext cx="1241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2</a:t>
              </a:r>
              <a:r>
                <a:rPr lang="en-US" dirty="0"/>
                <a:t>… t</a:t>
              </a:r>
              <a:r>
                <a:rPr lang="en-US" baseline="-25000" dirty="0"/>
                <a:t>n-1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E4F00A-A2D8-E647-8050-1D5E3082E707}"/>
                </a:ext>
              </a:extLst>
            </p:cNvPr>
            <p:cNvSpPr txBox="1"/>
            <p:nvPr/>
          </p:nvSpPr>
          <p:spPr>
            <a:xfrm>
              <a:off x="666086" y="5338774"/>
              <a:ext cx="39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2313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4796A0D-A0E1-154A-9C0B-D3292AADD7E6}"/>
              </a:ext>
            </a:extLst>
          </p:cNvPr>
          <p:cNvGrpSpPr/>
          <p:nvPr/>
        </p:nvGrpSpPr>
        <p:grpSpPr>
          <a:xfrm>
            <a:off x="2333025" y="282530"/>
            <a:ext cx="11863990" cy="6377751"/>
            <a:chOff x="656623" y="282528"/>
            <a:chExt cx="11863990" cy="6377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480C238-4017-5743-867C-5F89A209437F}"/>
                </a:ext>
              </a:extLst>
            </p:cNvPr>
            <p:cNvGrpSpPr/>
            <p:nvPr/>
          </p:nvGrpSpPr>
          <p:grpSpPr>
            <a:xfrm>
              <a:off x="656623" y="282528"/>
              <a:ext cx="10634189" cy="6377751"/>
              <a:chOff x="656623" y="282528"/>
              <a:chExt cx="10634189" cy="637775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8ACCBC1-4023-6E4E-A458-30BEC2A1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backgroundMark x1="7558" y1="18587" x2="7558" y2="18587"/>
                            <a14:backgroundMark x1="6415" y1="85286" x2="6415" y2="85286"/>
                            <a14:backgroundMark x1="77275" y1="91868" x2="77275" y2="91868"/>
                            <a14:backgroundMark x1="90204" y1="21975" x2="90204" y2="21975"/>
                            <a14:backgroundMark x1="82098" y1="20523" x2="82098" y2="20523"/>
                            <a14:backgroundMark x1="71905" y1="4743" x2="89458" y2="24395"/>
                            <a14:backgroundMark x1="88066" y1="35721" x2="89607" y2="8132"/>
                            <a14:backgroundMark x1="58130" y1="1452" x2="98409" y2="50920"/>
                            <a14:backgroundMark x1="77971" y1="27493" x2="87071" y2="13940"/>
                            <a14:backgroundMark x1="56290" y1="871" x2="99403" y2="1162"/>
                            <a14:backgroundMark x1="97812" y1="52081" x2="98110" y2="2323"/>
                            <a14:backgroundMark x1="64247" y1="10358" x2="99801" y2="53727"/>
                            <a14:backgroundMark x1="62258" y1="1162" x2="99652" y2="678"/>
                            <a14:backgroundMark x1="58031" y1="387" x2="67379" y2="232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48634" y="2756761"/>
                <a:ext cx="7553529" cy="3870792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4E28640-C434-A946-A91B-9612DE71752D}"/>
                  </a:ext>
                </a:extLst>
              </p:cNvPr>
              <p:cNvSpPr/>
              <p:nvPr/>
            </p:nvSpPr>
            <p:spPr>
              <a:xfrm rot="1133152">
                <a:off x="2912507" y="5393777"/>
                <a:ext cx="3978961" cy="5952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B0D58-F2EF-3A4C-9D93-08C90EF4AA11}"/>
                  </a:ext>
                </a:extLst>
              </p:cNvPr>
              <p:cNvSpPr txBox="1"/>
              <p:nvPr/>
            </p:nvSpPr>
            <p:spPr>
              <a:xfrm>
                <a:off x="5212816" y="2284464"/>
                <a:ext cx="12599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Unstable State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873466B-1049-4D4A-9F48-55FD1585F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0898" y="2643631"/>
                <a:ext cx="469793" cy="475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8A3525-3598-DB45-88E8-E38A0265A692}"/>
                  </a:ext>
                </a:extLst>
              </p:cNvPr>
              <p:cNvSpPr txBox="1"/>
              <p:nvPr/>
            </p:nvSpPr>
            <p:spPr>
              <a:xfrm rot="1183711">
                <a:off x="4705579" y="5515716"/>
                <a:ext cx="14205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Attractor = Mature Cell Type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C350AB-8D3D-2342-B164-E064B3B78195}"/>
                  </a:ext>
                </a:extLst>
              </p:cNvPr>
              <p:cNvSpPr/>
              <p:nvPr/>
            </p:nvSpPr>
            <p:spPr>
              <a:xfrm rot="20177497">
                <a:off x="7797670" y="5475793"/>
                <a:ext cx="3455686" cy="5952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A9E640E-ED04-2043-AEA2-2D3F3D3B71E0}"/>
                  </a:ext>
                </a:extLst>
              </p:cNvPr>
              <p:cNvSpPr/>
              <p:nvPr/>
            </p:nvSpPr>
            <p:spPr>
              <a:xfrm rot="165633">
                <a:off x="6735959" y="6065006"/>
                <a:ext cx="1155227" cy="5952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B4DBE-86BE-AE4D-8F3A-6CE6E1116215}"/>
                  </a:ext>
                </a:extLst>
              </p:cNvPr>
              <p:cNvSpPr txBox="1"/>
              <p:nvPr/>
            </p:nvSpPr>
            <p:spPr>
              <a:xfrm rot="20537728">
                <a:off x="7892225" y="5782065"/>
                <a:ext cx="14714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Attractor = Mature Cell Type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074EFA-F57D-6745-82C8-2A635774CE01}"/>
                  </a:ext>
                </a:extLst>
              </p:cNvPr>
              <p:cNvSpPr txBox="1"/>
              <p:nvPr/>
            </p:nvSpPr>
            <p:spPr>
              <a:xfrm rot="20426921">
                <a:off x="9341805" y="5084213"/>
                <a:ext cx="14590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Attractor = Mature Cell Type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8B9AE5-32D6-E14B-85F0-B1230B2892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05908" y="2756761"/>
                <a:ext cx="0" cy="204941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4EAB195-8D0F-4B4C-99B9-FED86B8FE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0855" y="2756761"/>
                <a:ext cx="3375053" cy="0"/>
              </a:xfrm>
              <a:prstGeom prst="line">
                <a:avLst/>
              </a:prstGeom>
              <a:ln w="222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477C36-455B-D840-A98D-28B97FC60347}"/>
                  </a:ext>
                </a:extLst>
              </p:cNvPr>
              <p:cNvSpPr txBox="1"/>
              <p:nvPr/>
            </p:nvSpPr>
            <p:spPr>
              <a:xfrm>
                <a:off x="9576107" y="2899561"/>
                <a:ext cx="1714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Increase in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“Potential”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of a State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5EBE16-EF0F-3441-A044-DA52E3F8AFBB}"/>
                  </a:ext>
                </a:extLst>
              </p:cNvPr>
              <p:cNvSpPr txBox="1"/>
              <p:nvPr/>
            </p:nvSpPr>
            <p:spPr>
              <a:xfrm>
                <a:off x="7274853" y="2078395"/>
                <a:ext cx="2425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State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DFDE660-9A70-C24B-9EC2-B6B370B35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9407" y="2374125"/>
                <a:ext cx="369253" cy="473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B169E5F-9890-D843-BEDB-7E5187A6E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4771" y="282528"/>
                <a:ext cx="1439466" cy="145532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1AC2FF3-438D-CE46-96E3-763D5B92B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9825" y="1998218"/>
                <a:ext cx="1440375" cy="145623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6C4F594-A7F9-3347-B192-6A4A81C51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390" y="4492073"/>
                <a:ext cx="1440375" cy="1456237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A6F4B16-B36D-8149-B1D8-EB396CC4C477}"/>
                  </a:ext>
                </a:extLst>
              </p:cNvPr>
              <p:cNvCxnSpPr>
                <a:cxnSpLocks/>
                <a:stCxn id="4" idx="3"/>
                <a:endCxn id="20" idx="0"/>
              </p:cNvCxnSpPr>
              <p:nvPr/>
            </p:nvCxnSpPr>
            <p:spPr>
              <a:xfrm>
                <a:off x="5774237" y="1010188"/>
                <a:ext cx="1351162" cy="1746572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ADCFD33-770A-7E41-81D6-2F5A2A0AD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0910" y="1715939"/>
                <a:ext cx="1799976" cy="1169103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B15CFE6-304E-5B40-B2A6-8F384E3D5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9494" y="2613962"/>
                <a:ext cx="2240088" cy="499215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0F609DA-28AE-5148-8D62-03746958D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1063" y="3232090"/>
                <a:ext cx="2344398" cy="188182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7192EB1-B8E9-4E43-893D-F0286291A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7863" y="5055859"/>
                <a:ext cx="2586641" cy="15103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B6654A2-8B32-044E-98A0-DA8DA009B0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9238" y="5302783"/>
                <a:ext cx="2903876" cy="645527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Left Arrow 12">
                <a:extLst>
                  <a:ext uri="{FF2B5EF4-FFF2-40B4-BE49-F238E27FC236}">
                    <a16:creationId xmlns:a16="http://schemas.microsoft.com/office/drawing/2014/main" id="{2F198294-52F2-5945-980B-47AE6FCB85A2}"/>
                  </a:ext>
                </a:extLst>
              </p:cNvPr>
              <p:cNvSpPr/>
              <p:nvPr/>
            </p:nvSpPr>
            <p:spPr>
              <a:xfrm rot="18487193">
                <a:off x="4032225" y="1680088"/>
                <a:ext cx="569478" cy="406770"/>
              </a:xfrm>
              <a:prstGeom prst="leftArrow">
                <a:avLst/>
              </a:prstGeom>
              <a:solidFill>
                <a:srgbClr val="6EDCE7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Left Arrow 13">
                <a:extLst>
                  <a:ext uri="{FF2B5EF4-FFF2-40B4-BE49-F238E27FC236}">
                    <a16:creationId xmlns:a16="http://schemas.microsoft.com/office/drawing/2014/main" id="{6468FE1B-FB0D-5B4E-9CC4-B13181615CC3}"/>
                  </a:ext>
                </a:extLst>
              </p:cNvPr>
              <p:cNvSpPr/>
              <p:nvPr/>
            </p:nvSpPr>
            <p:spPr>
              <a:xfrm rot="18487193">
                <a:off x="2696706" y="3448293"/>
                <a:ext cx="569478" cy="406770"/>
              </a:xfrm>
              <a:prstGeom prst="leftArrow">
                <a:avLst/>
              </a:prstGeom>
              <a:solidFill>
                <a:srgbClr val="6EDCE7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2C060665-94BD-2047-9C82-E5F1B1CB2D44}"/>
                  </a:ext>
                </a:extLst>
              </p:cNvPr>
              <p:cNvSpPr/>
              <p:nvPr/>
            </p:nvSpPr>
            <p:spPr>
              <a:xfrm rot="18487193">
                <a:off x="2004800" y="4308834"/>
                <a:ext cx="569478" cy="406770"/>
              </a:xfrm>
              <a:prstGeom prst="leftArrow">
                <a:avLst/>
              </a:prstGeom>
              <a:solidFill>
                <a:srgbClr val="6EDCE7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C7684E-6A72-234D-9D73-884E29F5C002}"/>
                  </a:ext>
                </a:extLst>
              </p:cNvPr>
              <p:cNvSpPr txBox="1"/>
              <p:nvPr/>
            </p:nvSpPr>
            <p:spPr>
              <a:xfrm>
                <a:off x="3999615" y="1158845"/>
                <a:ext cx="6346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s(t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40E6EB-4505-624D-9FE8-E564BFFC3DC7}"/>
                  </a:ext>
                </a:extLst>
              </p:cNvPr>
              <p:cNvSpPr txBox="1"/>
              <p:nvPr/>
            </p:nvSpPr>
            <p:spPr>
              <a:xfrm>
                <a:off x="2577884" y="2857970"/>
                <a:ext cx="624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s(t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662006-D35F-2E49-B377-33E452766642}"/>
                  </a:ext>
                </a:extLst>
              </p:cNvPr>
              <p:cNvSpPr txBox="1"/>
              <p:nvPr/>
            </p:nvSpPr>
            <p:spPr>
              <a:xfrm>
                <a:off x="2074260" y="3816520"/>
                <a:ext cx="2024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s(t</a:t>
                </a:r>
                <a:r>
                  <a:rPr lang="en-US" baseline="-25000" dirty="0"/>
                  <a:t>3</a:t>
                </a:r>
                <a:r>
                  <a:rPr lang="en-US" dirty="0"/>
                  <a:t>)… s(t</a:t>
                </a:r>
                <a:r>
                  <a:rPr lang="en-US" baseline="-25000" dirty="0"/>
                  <a:t>n-1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28B2D-1126-B545-AFB1-0D743713E81B}"/>
                  </a:ext>
                </a:extLst>
              </p:cNvPr>
              <p:cNvSpPr txBox="1"/>
              <p:nvPr/>
            </p:nvSpPr>
            <p:spPr>
              <a:xfrm>
                <a:off x="656623" y="5342682"/>
                <a:ext cx="650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s(</a:t>
                </a:r>
                <a:r>
                  <a:rPr lang="en-US" sz="1600" dirty="0" err="1"/>
                  <a:t>t</a:t>
                </a:r>
                <a:r>
                  <a:rPr lang="en-US" sz="1600" baseline="-25000" dirty="0" err="1"/>
                  <a:t>n</a:t>
                </a:r>
                <a:r>
                  <a:rPr lang="en-US" sz="1600" dirty="0"/>
                  <a:t>)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9107370-73C8-AD41-B4BB-677661A37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10678" y="2784904"/>
                <a:ext cx="0" cy="2049417"/>
              </a:xfrm>
              <a:prstGeom prst="line">
                <a:avLst/>
              </a:prstGeom>
              <a:ln w="25400">
                <a:solidFill>
                  <a:srgbClr val="0070C0"/>
                </a:solidFill>
                <a:headEnd type="triangle" w="lg" len="lg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FE83D4-F84D-F44B-AD6E-52D0E5380F29}"/>
                </a:ext>
              </a:extLst>
            </p:cNvPr>
            <p:cNvSpPr txBox="1"/>
            <p:nvPr/>
          </p:nvSpPr>
          <p:spPr>
            <a:xfrm>
              <a:off x="10910678" y="2908554"/>
              <a:ext cx="160993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Increase in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Stability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of a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286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17494-44FB-8A42-B4C9-DB2C4A3F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514350"/>
            <a:ext cx="576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A5174-3C8C-F24B-AB84-D9307CDE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514350"/>
            <a:ext cx="576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3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5C379-4EBE-A145-9379-AE59F17C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514350"/>
            <a:ext cx="576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95D61-DD0B-6D49-831F-0F86FF6D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514350"/>
            <a:ext cx="576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53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2504E-CD37-C343-930B-74E79329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860550"/>
            <a:ext cx="6121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1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24DD-6E70-4946-A69A-6E53873C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C5CA5-0D1F-8247-87DF-D558D784F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B324-CD37-1845-88EC-6C5E5927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56" y="1312697"/>
            <a:ext cx="1340739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FC5E3-1E0B-0D45-8060-EB92B39EC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lh3.googleusercontent.com/0PbIg9FvmqmqeC88etie9IolAibsTdUN9B6ic3ue1B6nLpsJFlHAWi4NoFY9kUYr2H6ceJwEV7qxAC90BwAQTGBRF18vIrSPfSlvC8bQJV0kmclXFA_1AcQa_6O8k00qJx1bkxWelwk">
            <a:extLst>
              <a:ext uri="{FF2B5EF4-FFF2-40B4-BE49-F238E27FC236}">
                <a16:creationId xmlns:a16="http://schemas.microsoft.com/office/drawing/2014/main" id="{F8E6F5D4-36FF-364B-AD8F-9C45E3B9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0" b="96347" l="8696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47" y="1641308"/>
            <a:ext cx="2921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485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9B2BC3-B049-BB44-AE34-3FDBA5884EA6}"/>
              </a:ext>
            </a:extLst>
          </p:cNvPr>
          <p:cNvGrpSpPr/>
          <p:nvPr/>
        </p:nvGrpSpPr>
        <p:grpSpPr>
          <a:xfrm>
            <a:off x="2199238" y="1556953"/>
            <a:ext cx="11461537" cy="3649405"/>
            <a:chOff x="0" y="0"/>
            <a:chExt cx="24921331" cy="79382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5F1058-29AB-FC4D-A463-F7F487B558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4921331" cy="7938236"/>
              <a:chOff x="0" y="0"/>
              <a:chExt cx="41132370" cy="131019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9A9FA46-45A9-2C44-9CE9-B2F5ED108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1132370" cy="130860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214E08-516D-D341-A003-667A70F31FFE}"/>
                  </a:ext>
                </a:extLst>
              </p:cNvPr>
              <p:cNvSpPr/>
              <p:nvPr/>
            </p:nvSpPr>
            <p:spPr>
              <a:xfrm>
                <a:off x="31927730" y="9681433"/>
                <a:ext cx="3800373" cy="34205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83518E0-FFDF-2645-B98B-DC233E4C7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30"/>
              <a:stretch/>
            </p:blipFill>
            <p:spPr>
              <a:xfrm>
                <a:off x="34258425" y="8046191"/>
                <a:ext cx="2658805" cy="23915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CBE8E4-141F-E14C-9CC5-C3CA6B897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20682" y="10437691"/>
                <a:ext cx="3734290" cy="1046422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A48AD0-A52F-EA4C-ACD6-EEDC91E0B9CF}"/>
                  </a:ext>
                </a:extLst>
              </p:cNvPr>
              <p:cNvSpPr/>
              <p:nvPr/>
            </p:nvSpPr>
            <p:spPr>
              <a:xfrm>
                <a:off x="33210793" y="9471725"/>
                <a:ext cx="1403417" cy="8565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5B9F32-CE93-2740-8474-1DDEAD00D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7647" y1="73077" x2="67647" y2="7307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33815248" y="9117194"/>
                <a:ext cx="431800" cy="68129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99764D3-5D7A-3840-81BE-A668A6AF3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54604" y="10257287"/>
                <a:ext cx="2262998" cy="186487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8EEC169-946E-FC45-8854-3D93C65ED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07319" y="9644168"/>
                <a:ext cx="685800" cy="63500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936029A-FAB5-0145-8ECA-23AC29508CA8}"/>
                  </a:ext>
                </a:extLst>
              </p:cNvPr>
              <p:cNvSpPr/>
              <p:nvPr/>
            </p:nvSpPr>
            <p:spPr>
              <a:xfrm>
                <a:off x="29517227" y="6847765"/>
                <a:ext cx="1530945" cy="50596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89D4867-662D-1F44-90B6-D1B7837992FB}"/>
                  </a:ext>
                </a:extLst>
              </p:cNvPr>
              <p:cNvSpPr/>
              <p:nvPr/>
            </p:nvSpPr>
            <p:spPr>
              <a:xfrm>
                <a:off x="29022505" y="10074407"/>
                <a:ext cx="1158240" cy="7967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88798DB-40DA-FB4D-8FEF-D833F4959457}"/>
                  </a:ext>
                </a:extLst>
              </p:cNvPr>
              <p:cNvSpPr/>
              <p:nvPr/>
            </p:nvSpPr>
            <p:spPr>
              <a:xfrm>
                <a:off x="24432835" y="7602254"/>
                <a:ext cx="5353879" cy="35874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776E527-1F55-F04B-8366-FD9F917C9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27858" y="7605954"/>
                <a:ext cx="4889500" cy="3543300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D9013C-77AD-164A-8C65-83E9B27DF281}"/>
                </a:ext>
              </a:extLst>
            </p:cNvPr>
            <p:cNvSpPr/>
            <p:nvPr/>
          </p:nvSpPr>
          <p:spPr>
            <a:xfrm>
              <a:off x="20711540" y="4703186"/>
              <a:ext cx="299442" cy="233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15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3BA18-302D-3843-B308-64DE5F56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1.1 -  CL TNBC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78ED5-6A00-CA49-A9DF-F7B904799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explain immune response characteristic of CL </a:t>
            </a:r>
          </a:p>
          <a:p>
            <a:r>
              <a:rPr lang="en-US" dirty="0"/>
              <a:t>There are targeted therapies now!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1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6696-827A-314D-9D5D-A92A34B5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– Tumor Reversion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AAB5D-5BAB-A642-AE3F-BD3755A8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sentence about immunotherapy in addition to conventional therapies</a:t>
            </a:r>
          </a:p>
          <a:p>
            <a:r>
              <a:rPr lang="en-US" dirty="0"/>
              <a:t>Justification of cell line choices</a:t>
            </a:r>
          </a:p>
        </p:txBody>
      </p:sp>
    </p:spTree>
    <p:extLst>
      <p:ext uri="{BB962C8B-B14F-4D97-AF65-F5344CB8AC3E}">
        <p14:creationId xmlns:p14="http://schemas.microsoft.com/office/powerpoint/2010/main" val="13179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FFFA24B7-E55E-764F-A657-CDBA7406FFD2}"/>
              </a:ext>
            </a:extLst>
          </p:cNvPr>
          <p:cNvSpPr/>
          <p:nvPr/>
        </p:nvSpPr>
        <p:spPr>
          <a:xfrm>
            <a:off x="1676401" y="2635938"/>
            <a:ext cx="12192000" cy="42220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315BB-D41D-D741-971D-E3CB4ACC62B6}"/>
              </a:ext>
            </a:extLst>
          </p:cNvPr>
          <p:cNvSpPr txBox="1"/>
          <p:nvPr/>
        </p:nvSpPr>
        <p:spPr>
          <a:xfrm rot="19078959">
            <a:off x="8563265" y="3053563"/>
            <a:ext cx="184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Methods using Dynamics or Structure and Dynamics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386844-9FBE-214C-BDA0-CED5C463BFB8}"/>
              </a:ext>
            </a:extLst>
          </p:cNvPr>
          <p:cNvGrpSpPr/>
          <p:nvPr/>
        </p:nvGrpSpPr>
        <p:grpSpPr>
          <a:xfrm>
            <a:off x="3914569" y="3290353"/>
            <a:ext cx="3400125" cy="3151732"/>
            <a:chOff x="2492001" y="3109027"/>
            <a:chExt cx="3400125" cy="31517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D12449-8CD0-614C-9F9C-A3241CA9D11B}"/>
                </a:ext>
              </a:extLst>
            </p:cNvPr>
            <p:cNvSpPr/>
            <p:nvPr/>
          </p:nvSpPr>
          <p:spPr>
            <a:xfrm>
              <a:off x="2492001" y="3109027"/>
              <a:ext cx="3400125" cy="14597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Network Topology</a:t>
              </a:r>
            </a:p>
            <a:p>
              <a:pPr algn="ctr"/>
              <a:r>
                <a:rPr lang="en-US" dirty="0"/>
                <a:t>Genes/Proteins/Molecules</a:t>
              </a:r>
            </a:p>
            <a:p>
              <a:pPr algn="ctr"/>
              <a:r>
                <a:rPr lang="en-US" dirty="0"/>
                <a:t>Regulatory Edges sans Dynamics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77BBD0-8BC9-7241-9A61-BCF92DB6688C}"/>
                </a:ext>
              </a:extLst>
            </p:cNvPr>
            <p:cNvSpPr/>
            <p:nvPr/>
          </p:nvSpPr>
          <p:spPr>
            <a:xfrm>
              <a:off x="2497764" y="4805958"/>
              <a:ext cx="3388598" cy="1454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System Dynamics</a:t>
              </a:r>
            </a:p>
            <a:p>
              <a:pPr algn="ctr"/>
              <a:r>
                <a:rPr lang="en-US" dirty="0"/>
                <a:t>ODEs w/ Kinetic Parameters</a:t>
              </a:r>
            </a:p>
            <a:p>
              <a:pPr algn="ctr"/>
              <a:r>
                <a:rPr lang="en-US" dirty="0"/>
                <a:t>Logic Formalisms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C4A6BB3-7D9B-F047-96B8-72FE6C0C7DEA}"/>
              </a:ext>
            </a:extLst>
          </p:cNvPr>
          <p:cNvSpPr/>
          <p:nvPr/>
        </p:nvSpPr>
        <p:spPr>
          <a:xfrm>
            <a:off x="1670375" y="3758875"/>
            <a:ext cx="1433739" cy="2214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Multi-Omics Data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Literature Evidence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Experiments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1D8656-B2FB-B94A-B363-1970D37D8E6A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 flipV="1">
            <a:off x="3104114" y="4020230"/>
            <a:ext cx="810455" cy="845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86765-5D19-5D46-A36F-B8F04CEFC3B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104112" y="4866219"/>
            <a:ext cx="816218" cy="84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1CC05-51A9-DA49-800D-C3E0EA441218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7314692" y="4020230"/>
            <a:ext cx="566376" cy="845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6C5AE-9E56-EB47-8E7E-DFB9177285B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7308928" y="4866219"/>
            <a:ext cx="572140" cy="84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2E656A-6E45-C64E-82A7-075567D30B8B}"/>
              </a:ext>
            </a:extLst>
          </p:cNvPr>
          <p:cNvGrpSpPr/>
          <p:nvPr/>
        </p:nvGrpSpPr>
        <p:grpSpPr>
          <a:xfrm>
            <a:off x="10371607" y="3229349"/>
            <a:ext cx="1375221" cy="3273745"/>
            <a:chOff x="8695205" y="3193251"/>
            <a:chExt cx="1375221" cy="32737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F749C6-15DE-DA42-A161-726361474742}"/>
                </a:ext>
              </a:extLst>
            </p:cNvPr>
            <p:cNvSpPr/>
            <p:nvPr/>
          </p:nvSpPr>
          <p:spPr>
            <a:xfrm>
              <a:off x="8695205" y="3193251"/>
              <a:ext cx="1375221" cy="992500"/>
            </a:xfrm>
            <a:prstGeom prst="rect">
              <a:avLst/>
            </a:prstGeom>
            <a:solidFill>
              <a:srgbClr val="6ED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Control Targets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E8853D-6C37-374A-92C5-F495D84638C5}"/>
                </a:ext>
              </a:extLst>
            </p:cNvPr>
            <p:cNvSpPr/>
            <p:nvPr/>
          </p:nvSpPr>
          <p:spPr>
            <a:xfrm>
              <a:off x="8695205" y="5474496"/>
              <a:ext cx="1375221" cy="992500"/>
            </a:xfrm>
            <a:prstGeom prst="rect">
              <a:avLst/>
            </a:prstGeom>
            <a:solidFill>
              <a:srgbClr val="FF3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Network</a:t>
              </a:r>
            </a:p>
            <a:p>
              <a:pPr algn="ctr"/>
              <a:r>
                <a:rPr lang="en-US" b="1" dirty="0"/>
                <a:t>Attractors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7681B-4265-3348-9ED2-8EAC52AE1A8D}"/>
              </a:ext>
            </a:extLst>
          </p:cNvPr>
          <p:cNvSpPr/>
          <p:nvPr/>
        </p:nvSpPr>
        <p:spPr>
          <a:xfrm>
            <a:off x="7881070" y="4409886"/>
            <a:ext cx="1196541" cy="912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Dynamical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98229B-DA3F-904F-837B-5351BD30E49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9077609" y="3725597"/>
            <a:ext cx="1293996" cy="1140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F5612B-606F-E34A-BD0E-9EFD71F8BB0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9077609" y="4866221"/>
            <a:ext cx="1293996" cy="114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F656FD-ED59-B94E-82DC-A6C46EFB6A90}"/>
              </a:ext>
            </a:extLst>
          </p:cNvPr>
          <p:cNvSpPr txBox="1"/>
          <p:nvPr/>
        </p:nvSpPr>
        <p:spPr>
          <a:xfrm rot="2475938">
            <a:off x="8971276" y="5473690"/>
            <a:ext cx="1450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 Using Model Dynamics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9409DA-0BEB-054B-9613-CD2516A707FB}"/>
              </a:ext>
            </a:extLst>
          </p:cNvPr>
          <p:cNvCxnSpPr>
            <a:cxnSpLocks/>
            <a:stCxn id="12" idx="3"/>
            <a:endCxn id="51" idx="1"/>
          </p:cNvCxnSpPr>
          <p:nvPr/>
        </p:nvCxnSpPr>
        <p:spPr>
          <a:xfrm>
            <a:off x="11746828" y="3725597"/>
            <a:ext cx="653447" cy="1140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E145EA-8337-494C-A2D6-3EC73FFEEFE2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 flipV="1">
            <a:off x="11746828" y="4866221"/>
            <a:ext cx="653447" cy="114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BED8DBE-DD97-F24E-99C2-F65D4764602D}"/>
              </a:ext>
            </a:extLst>
          </p:cNvPr>
          <p:cNvSpPr/>
          <p:nvPr/>
        </p:nvSpPr>
        <p:spPr>
          <a:xfrm>
            <a:off x="12400273" y="3827794"/>
            <a:ext cx="1498160" cy="2076850"/>
          </a:xfrm>
          <a:prstGeom prst="rect">
            <a:avLst/>
          </a:prstGeom>
          <a:solidFill>
            <a:srgbClr val="946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Successful Concerted Perturbations of Control Targets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55D181-FC77-C245-80C2-2539FFEFCCF2}"/>
              </a:ext>
            </a:extLst>
          </p:cNvPr>
          <p:cNvSpPr txBox="1"/>
          <p:nvPr/>
        </p:nvSpPr>
        <p:spPr>
          <a:xfrm>
            <a:off x="12841705" y="2661023"/>
            <a:ext cx="120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1.3 – 1.5</a:t>
            </a:r>
          </a:p>
        </p:txBody>
      </p:sp>
    </p:spTree>
    <p:extLst>
      <p:ext uri="{BB962C8B-B14F-4D97-AF65-F5344CB8AC3E}">
        <p14:creationId xmlns:p14="http://schemas.microsoft.com/office/powerpoint/2010/main" val="13058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65A68262-B788-B74C-A342-040D3DC12D4B}"/>
              </a:ext>
            </a:extLst>
          </p:cNvPr>
          <p:cNvGrpSpPr/>
          <p:nvPr/>
        </p:nvGrpSpPr>
        <p:grpSpPr>
          <a:xfrm>
            <a:off x="176553" y="1407921"/>
            <a:ext cx="15191695" cy="4042158"/>
            <a:chOff x="-61085" y="1321329"/>
            <a:chExt cx="15191695" cy="40421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2315BB-D41D-D741-971D-E3CB4ACC62B6}"/>
                </a:ext>
              </a:extLst>
            </p:cNvPr>
            <p:cNvSpPr txBox="1"/>
            <p:nvPr/>
          </p:nvSpPr>
          <p:spPr>
            <a:xfrm rot="20112532">
              <a:off x="9437995" y="1756407"/>
              <a:ext cx="1841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Control Methods using Dynamical Model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A386844-9FBE-214C-BDA0-CED5C463BFB8}"/>
                </a:ext>
              </a:extLst>
            </p:cNvPr>
            <p:cNvGrpSpPr/>
            <p:nvPr/>
          </p:nvGrpSpPr>
          <p:grpSpPr>
            <a:xfrm>
              <a:off x="2630279" y="1325723"/>
              <a:ext cx="3545280" cy="4037764"/>
              <a:chOff x="2348458" y="3109027"/>
              <a:chExt cx="3545280" cy="403776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7D12449-8CD0-614C-9F9C-A3241CA9D11B}"/>
                  </a:ext>
                </a:extLst>
              </p:cNvPr>
              <p:cNvSpPr/>
              <p:nvPr/>
            </p:nvSpPr>
            <p:spPr>
              <a:xfrm>
                <a:off x="2348459" y="3109027"/>
                <a:ext cx="3543668" cy="1459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/>
                  <a:t>Network Topology</a:t>
                </a:r>
              </a:p>
              <a:p>
                <a:pPr algn="ctr"/>
                <a:r>
                  <a:rPr lang="en-US" i="1" dirty="0"/>
                  <a:t>Genes/Proteins/Molecules</a:t>
                </a:r>
              </a:p>
              <a:p>
                <a:pPr algn="ctr"/>
                <a:r>
                  <a:rPr lang="en-US" i="1" dirty="0"/>
                  <a:t>Regulatory Edges without Dynamics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77BBD0-8BC9-7241-9A61-BCF92DB6688C}"/>
                  </a:ext>
                </a:extLst>
              </p:cNvPr>
              <p:cNvSpPr/>
              <p:nvPr/>
            </p:nvSpPr>
            <p:spPr>
              <a:xfrm>
                <a:off x="2348458" y="5691990"/>
                <a:ext cx="3545280" cy="14548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/>
                  <a:t>System Dynamics</a:t>
                </a:r>
              </a:p>
              <a:p>
                <a:pPr algn="ctr"/>
                <a:r>
                  <a:rPr lang="en-US" i="1" dirty="0"/>
                  <a:t>ODEs with Kinetic Parameters</a:t>
                </a:r>
              </a:p>
              <a:p>
                <a:pPr algn="ctr"/>
                <a:r>
                  <a:rPr lang="en-US" i="1" dirty="0"/>
                  <a:t>Logic Formalisms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A6BB3-7D9B-F047-96B8-72FE6C0C7DEA}"/>
                </a:ext>
              </a:extLst>
            </p:cNvPr>
            <p:cNvSpPr/>
            <p:nvPr/>
          </p:nvSpPr>
          <p:spPr>
            <a:xfrm>
              <a:off x="0" y="1820981"/>
              <a:ext cx="1433739" cy="2725792"/>
            </a:xfrm>
            <a:prstGeom prst="rect">
              <a:avLst/>
            </a:prstGeom>
            <a:solidFill>
              <a:srgbClr val="87C8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Multi-Omics Data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Literature Evidence 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Experiments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F1D8656-B2FB-B94A-B363-1970D37D8E6A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 flipV="1">
              <a:off x="1433739" y="2055598"/>
              <a:ext cx="1196541" cy="1128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686765-5D19-5D46-A36F-B8F04CEFC3B5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1433739" y="3183877"/>
              <a:ext cx="1196540" cy="14522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11CC05-51A9-DA49-800D-C3E0EA441218}"/>
                </a:ext>
              </a:extLst>
            </p:cNvPr>
            <p:cNvCxnSpPr>
              <a:cxnSpLocks/>
              <a:stCxn id="3" idx="3"/>
              <a:endCxn id="15" idx="1"/>
            </p:cNvCxnSpPr>
            <p:nvPr/>
          </p:nvCxnSpPr>
          <p:spPr>
            <a:xfrm>
              <a:off x="6173948" y="2055598"/>
              <a:ext cx="1307812" cy="11282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66C5AE-9E56-EB47-8E7E-DFB9177285B3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 flipV="1">
              <a:off x="6175559" y="3183877"/>
              <a:ext cx="1306201" cy="14522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B2E656A-6E45-C64E-82A7-075567D30B8B}"/>
                </a:ext>
              </a:extLst>
            </p:cNvPr>
            <p:cNvGrpSpPr/>
            <p:nvPr/>
          </p:nvGrpSpPr>
          <p:grpSpPr>
            <a:xfrm>
              <a:off x="11386381" y="1726666"/>
              <a:ext cx="1375221" cy="3273745"/>
              <a:chOff x="8695205" y="3193251"/>
              <a:chExt cx="1375221" cy="32737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F749C6-15DE-DA42-A161-726361474742}"/>
                  </a:ext>
                </a:extLst>
              </p:cNvPr>
              <p:cNvSpPr/>
              <p:nvPr/>
            </p:nvSpPr>
            <p:spPr>
              <a:xfrm>
                <a:off x="8695205" y="3193251"/>
                <a:ext cx="1375221" cy="992500"/>
              </a:xfrm>
              <a:prstGeom prst="rect">
                <a:avLst/>
              </a:prstGeom>
              <a:solidFill>
                <a:srgbClr val="6ED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Control Targets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E8853D-6C37-374A-92C5-F495D84638C5}"/>
                  </a:ext>
                </a:extLst>
              </p:cNvPr>
              <p:cNvSpPr/>
              <p:nvPr/>
            </p:nvSpPr>
            <p:spPr>
              <a:xfrm>
                <a:off x="8695205" y="5474496"/>
                <a:ext cx="1375221" cy="992500"/>
              </a:xfrm>
              <a:prstGeom prst="rect">
                <a:avLst/>
              </a:prstGeom>
              <a:solidFill>
                <a:srgbClr val="FF3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System</a:t>
                </a:r>
              </a:p>
              <a:p>
                <a:pPr algn="ctr"/>
                <a:r>
                  <a:rPr lang="en-US" b="1" dirty="0"/>
                  <a:t>Attractors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07681B-4265-3348-9ED2-8EAC52AE1A8D}"/>
                </a:ext>
              </a:extLst>
            </p:cNvPr>
            <p:cNvSpPr/>
            <p:nvPr/>
          </p:nvSpPr>
          <p:spPr>
            <a:xfrm>
              <a:off x="7481760" y="2454848"/>
              <a:ext cx="1876737" cy="14580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Dynamical Model</a:t>
              </a:r>
            </a:p>
            <a:p>
              <a:pPr algn="ctr"/>
              <a:r>
                <a:rPr lang="en-US" i="1" dirty="0"/>
                <a:t>ODE Model</a:t>
              </a:r>
            </a:p>
            <a:p>
              <a:pPr algn="ctr"/>
              <a:r>
                <a:rPr lang="en-US" i="1" dirty="0"/>
                <a:t>Boolean Model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98229B-DA3F-904F-837B-5351BD30E496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9358497" y="2222916"/>
              <a:ext cx="2027884" cy="9609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F5612B-606F-E34A-BD0E-9EFD71F8BB0D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>
              <a:off x="9358497" y="3183877"/>
              <a:ext cx="2027884" cy="13202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F656FD-ED59-B94E-82DC-A6C46EFB6A90}"/>
                </a:ext>
              </a:extLst>
            </p:cNvPr>
            <p:cNvSpPr txBox="1"/>
            <p:nvPr/>
          </p:nvSpPr>
          <p:spPr>
            <a:xfrm rot="1948388">
              <a:off x="9416478" y="3900671"/>
              <a:ext cx="1889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Simulate Dynamical Model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09409DA-0BEB-054B-9613-CD2516A707FB}"/>
                </a:ext>
              </a:extLst>
            </p:cNvPr>
            <p:cNvCxnSpPr>
              <a:cxnSpLocks/>
              <a:stCxn id="12" idx="3"/>
              <a:endCxn id="51" idx="1"/>
            </p:cNvCxnSpPr>
            <p:nvPr/>
          </p:nvCxnSpPr>
          <p:spPr>
            <a:xfrm>
              <a:off x="12761602" y="2222916"/>
              <a:ext cx="870848" cy="9609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9E145EA-8337-494C-A2D6-3EC73FFEEFE2}"/>
                </a:ext>
              </a:extLst>
            </p:cNvPr>
            <p:cNvCxnSpPr>
              <a:cxnSpLocks/>
              <a:stCxn id="14" idx="3"/>
              <a:endCxn id="51" idx="1"/>
            </p:cNvCxnSpPr>
            <p:nvPr/>
          </p:nvCxnSpPr>
          <p:spPr>
            <a:xfrm flipV="1">
              <a:off x="12761602" y="3183878"/>
              <a:ext cx="870848" cy="132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ED8DBE-DD97-F24E-99C2-F65D4764602D}"/>
                </a:ext>
              </a:extLst>
            </p:cNvPr>
            <p:cNvSpPr/>
            <p:nvPr/>
          </p:nvSpPr>
          <p:spPr>
            <a:xfrm>
              <a:off x="13632450" y="2167883"/>
              <a:ext cx="1498160" cy="2031989"/>
            </a:xfrm>
            <a:prstGeom prst="rect">
              <a:avLst/>
            </a:prstGeom>
            <a:solidFill>
              <a:srgbClr val="946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Successful Concerted Perturbations of Control Targets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939B5-07A1-6146-A786-F6381F8B2E58}"/>
                </a:ext>
              </a:extLst>
            </p:cNvPr>
            <p:cNvSpPr txBox="1"/>
            <p:nvPr/>
          </p:nvSpPr>
          <p:spPr>
            <a:xfrm>
              <a:off x="1736806" y="3040374"/>
              <a:ext cx="168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Bioinformatics Techniques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375995-1606-1343-A7A2-95808E782354}"/>
                </a:ext>
              </a:extLst>
            </p:cNvPr>
            <p:cNvSpPr txBox="1"/>
            <p:nvPr/>
          </p:nvSpPr>
          <p:spPr>
            <a:xfrm>
              <a:off x="5983600" y="2829650"/>
              <a:ext cx="12633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Dynamical Systems Modeling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DD85D6-E4E7-174A-97E6-4B46E455BEEF}"/>
                </a:ext>
              </a:extLst>
            </p:cNvPr>
            <p:cNvSpPr txBox="1"/>
            <p:nvPr/>
          </p:nvSpPr>
          <p:spPr>
            <a:xfrm>
              <a:off x="12403524" y="2934471"/>
              <a:ext cx="11489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Virtual Screening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97DB18-0FF5-5748-823A-87D712B0C136}"/>
                </a:ext>
              </a:extLst>
            </p:cNvPr>
            <p:cNvSpPr txBox="1"/>
            <p:nvPr/>
          </p:nvSpPr>
          <p:spPr>
            <a:xfrm>
              <a:off x="-61085" y="1820981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91E9F-F8FE-E04B-9F63-FFF8EE5C8B6F}"/>
                </a:ext>
              </a:extLst>
            </p:cNvPr>
            <p:cNvSpPr txBox="1"/>
            <p:nvPr/>
          </p:nvSpPr>
          <p:spPr>
            <a:xfrm>
              <a:off x="2630279" y="1321329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BC388-4BA4-9744-AA7E-C6B829DD94C6}"/>
                </a:ext>
              </a:extLst>
            </p:cNvPr>
            <p:cNvSpPr txBox="1"/>
            <p:nvPr/>
          </p:nvSpPr>
          <p:spPr>
            <a:xfrm>
              <a:off x="2653508" y="3900468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F149F9-2D23-EB46-B519-C42AF3095687}"/>
                </a:ext>
              </a:extLst>
            </p:cNvPr>
            <p:cNvSpPr txBox="1"/>
            <p:nvPr/>
          </p:nvSpPr>
          <p:spPr>
            <a:xfrm>
              <a:off x="7457926" y="2424036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(d)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707304-391E-4740-82E9-87E51D7E9D24}"/>
                </a:ext>
              </a:extLst>
            </p:cNvPr>
            <p:cNvSpPr txBox="1"/>
            <p:nvPr/>
          </p:nvSpPr>
          <p:spPr>
            <a:xfrm>
              <a:off x="11351878" y="1692789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(e)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C5250F0-5E3E-3C4F-B8E0-038313ED9567}"/>
                </a:ext>
              </a:extLst>
            </p:cNvPr>
            <p:cNvSpPr/>
            <p:nvPr/>
          </p:nvSpPr>
          <p:spPr>
            <a:xfrm>
              <a:off x="11333977" y="3963269"/>
              <a:ext cx="406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(f)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10783D-283D-5543-884A-69749D2EECD4}"/>
                </a:ext>
              </a:extLst>
            </p:cNvPr>
            <p:cNvSpPr/>
            <p:nvPr/>
          </p:nvSpPr>
          <p:spPr>
            <a:xfrm>
              <a:off x="13576564" y="2099746"/>
              <a:ext cx="439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(g)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64585F7-F0E7-584E-9DA1-8E6855A0C5A2}"/>
              </a:ext>
            </a:extLst>
          </p:cNvPr>
          <p:cNvSpPr txBox="1"/>
          <p:nvPr/>
        </p:nvSpPr>
        <p:spPr>
          <a:xfrm>
            <a:off x="5630779" y="5053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7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E9FE5B-A597-7441-8D87-76381185422A}"/>
              </a:ext>
            </a:extLst>
          </p:cNvPr>
          <p:cNvGrpSpPr/>
          <p:nvPr/>
        </p:nvGrpSpPr>
        <p:grpSpPr>
          <a:xfrm>
            <a:off x="176553" y="1407921"/>
            <a:ext cx="15191695" cy="4042158"/>
            <a:chOff x="-61085" y="1321329"/>
            <a:chExt cx="15191695" cy="40421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2315BB-D41D-D741-971D-E3CB4ACC62B6}"/>
                </a:ext>
              </a:extLst>
            </p:cNvPr>
            <p:cNvSpPr txBox="1"/>
            <p:nvPr/>
          </p:nvSpPr>
          <p:spPr>
            <a:xfrm rot="20112532">
              <a:off x="9437995" y="1756407"/>
              <a:ext cx="1841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Control Methods using Dynamical Model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D12449-8CD0-614C-9F9C-A3241CA9D11B}"/>
                </a:ext>
              </a:extLst>
            </p:cNvPr>
            <p:cNvSpPr/>
            <p:nvPr/>
          </p:nvSpPr>
          <p:spPr>
            <a:xfrm>
              <a:off x="2630280" y="1325723"/>
              <a:ext cx="3543668" cy="14597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Network Topology</a:t>
              </a:r>
            </a:p>
            <a:p>
              <a:pPr algn="ctr"/>
              <a:r>
                <a:rPr lang="en-US" i="1" dirty="0"/>
                <a:t>Genes/Proteins/Molecules</a:t>
              </a:r>
            </a:p>
            <a:p>
              <a:pPr algn="ctr"/>
              <a:r>
                <a:rPr lang="en-US" i="1" dirty="0"/>
                <a:t>Regulatory Edges without Dynamics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77BBD0-8BC9-7241-9A61-BCF92DB6688C}"/>
                </a:ext>
              </a:extLst>
            </p:cNvPr>
            <p:cNvSpPr/>
            <p:nvPr/>
          </p:nvSpPr>
          <p:spPr>
            <a:xfrm>
              <a:off x="2630279" y="3908686"/>
              <a:ext cx="3545280" cy="1454801"/>
            </a:xfrm>
            <a:prstGeom prst="rect">
              <a:avLst/>
            </a:prstGeom>
            <a:solidFill>
              <a:srgbClr val="4472C4">
                <a:alpha val="9804"/>
              </a:srgbClr>
            </a:solidFill>
            <a:ln>
              <a:solidFill>
                <a:srgbClr val="000000">
                  <a:alpha val="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System Dynamics</a:t>
              </a:r>
            </a:p>
            <a:p>
              <a:pPr algn="ctr"/>
              <a:r>
                <a:rPr lang="en-US" i="1" dirty="0"/>
                <a:t>ODEs with Kinetic Parameters</a:t>
              </a:r>
            </a:p>
            <a:p>
              <a:pPr algn="ctr"/>
              <a:r>
                <a:rPr lang="en-US" i="1" dirty="0"/>
                <a:t>Logic Formalisms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A6BB3-7D9B-F047-96B8-72FE6C0C7DEA}"/>
                </a:ext>
              </a:extLst>
            </p:cNvPr>
            <p:cNvSpPr/>
            <p:nvPr/>
          </p:nvSpPr>
          <p:spPr>
            <a:xfrm>
              <a:off x="0" y="1820981"/>
              <a:ext cx="1433739" cy="2725792"/>
            </a:xfrm>
            <a:prstGeom prst="rect">
              <a:avLst/>
            </a:prstGeom>
            <a:solidFill>
              <a:srgbClr val="87C8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Multi-Omics Data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Literature Evidence 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Experiments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F1D8656-B2FB-B94A-B363-1970D37D8E6A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 flipV="1">
              <a:off x="1433739" y="2055598"/>
              <a:ext cx="1196541" cy="1128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686765-5D19-5D46-A36F-B8F04CEFC3B5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1433739" y="3183877"/>
              <a:ext cx="1196540" cy="1452210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11CC05-51A9-DA49-800D-C3E0EA441218}"/>
                </a:ext>
              </a:extLst>
            </p:cNvPr>
            <p:cNvCxnSpPr>
              <a:cxnSpLocks/>
              <a:stCxn id="3" idx="3"/>
              <a:endCxn id="15" idx="1"/>
            </p:cNvCxnSpPr>
            <p:nvPr/>
          </p:nvCxnSpPr>
          <p:spPr>
            <a:xfrm>
              <a:off x="6173948" y="2055598"/>
              <a:ext cx="1307812" cy="1128279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66C5AE-9E56-EB47-8E7E-DFB9177285B3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 flipV="1">
              <a:off x="6175559" y="3183877"/>
              <a:ext cx="1306201" cy="1452210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B2E656A-6E45-C64E-82A7-075567D30B8B}"/>
                </a:ext>
              </a:extLst>
            </p:cNvPr>
            <p:cNvGrpSpPr/>
            <p:nvPr/>
          </p:nvGrpSpPr>
          <p:grpSpPr>
            <a:xfrm>
              <a:off x="11386381" y="1726666"/>
              <a:ext cx="1375221" cy="3273745"/>
              <a:chOff x="8695205" y="3193251"/>
              <a:chExt cx="1375221" cy="32737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F749C6-15DE-DA42-A161-726361474742}"/>
                  </a:ext>
                </a:extLst>
              </p:cNvPr>
              <p:cNvSpPr/>
              <p:nvPr/>
            </p:nvSpPr>
            <p:spPr>
              <a:xfrm>
                <a:off x="8695205" y="3193251"/>
                <a:ext cx="1375221" cy="992500"/>
              </a:xfrm>
              <a:prstGeom prst="rect">
                <a:avLst/>
              </a:prstGeom>
              <a:solidFill>
                <a:srgbClr val="6ED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Control Targets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E8853D-6C37-374A-92C5-F495D84638C5}"/>
                  </a:ext>
                </a:extLst>
              </p:cNvPr>
              <p:cNvSpPr/>
              <p:nvPr/>
            </p:nvSpPr>
            <p:spPr>
              <a:xfrm>
                <a:off x="8695205" y="5474496"/>
                <a:ext cx="1375221" cy="992500"/>
              </a:xfrm>
              <a:prstGeom prst="rect">
                <a:avLst/>
              </a:prstGeom>
              <a:solidFill>
                <a:srgbClr val="FF3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System</a:t>
                </a:r>
              </a:p>
              <a:p>
                <a:pPr algn="ctr"/>
                <a:r>
                  <a:rPr lang="en-US" b="1" dirty="0"/>
                  <a:t>Attractors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07681B-4265-3348-9ED2-8EAC52AE1A8D}"/>
                </a:ext>
              </a:extLst>
            </p:cNvPr>
            <p:cNvSpPr/>
            <p:nvPr/>
          </p:nvSpPr>
          <p:spPr>
            <a:xfrm>
              <a:off x="7481760" y="2454848"/>
              <a:ext cx="1876737" cy="1458058"/>
            </a:xfrm>
            <a:prstGeom prst="rect">
              <a:avLst/>
            </a:prstGeom>
            <a:solidFill>
              <a:srgbClr val="4472C4">
                <a:alpha val="9804"/>
              </a:srgbClr>
            </a:solidFill>
            <a:ln>
              <a:solidFill>
                <a:srgbClr val="000000">
                  <a:alpha val="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Dynamical Model</a:t>
              </a:r>
            </a:p>
            <a:p>
              <a:pPr algn="ctr"/>
              <a:r>
                <a:rPr lang="en-US" i="1" dirty="0"/>
                <a:t>ODE Model</a:t>
              </a:r>
            </a:p>
            <a:p>
              <a:pPr algn="ctr"/>
              <a:r>
                <a:rPr lang="en-US" i="1" dirty="0"/>
                <a:t>Boolean Model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98229B-DA3F-904F-837B-5351BD30E496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9358497" y="2222916"/>
              <a:ext cx="2027884" cy="960961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F5612B-606F-E34A-BD0E-9EFD71F8BB0D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>
              <a:off x="9358497" y="3183877"/>
              <a:ext cx="2027884" cy="1320284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F656FD-ED59-B94E-82DC-A6C46EFB6A90}"/>
                </a:ext>
              </a:extLst>
            </p:cNvPr>
            <p:cNvSpPr txBox="1"/>
            <p:nvPr/>
          </p:nvSpPr>
          <p:spPr>
            <a:xfrm rot="1948388">
              <a:off x="9416478" y="3900671"/>
              <a:ext cx="1889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Simulate Dynamical Model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09409DA-0BEB-054B-9613-CD2516A707FB}"/>
                </a:ext>
              </a:extLst>
            </p:cNvPr>
            <p:cNvCxnSpPr>
              <a:cxnSpLocks/>
              <a:stCxn id="12" idx="3"/>
              <a:endCxn id="51" idx="1"/>
            </p:cNvCxnSpPr>
            <p:nvPr/>
          </p:nvCxnSpPr>
          <p:spPr>
            <a:xfrm>
              <a:off x="12761602" y="2222916"/>
              <a:ext cx="870848" cy="9609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9E145EA-8337-494C-A2D6-3EC73FFEEFE2}"/>
                </a:ext>
              </a:extLst>
            </p:cNvPr>
            <p:cNvCxnSpPr>
              <a:cxnSpLocks/>
              <a:stCxn id="14" idx="3"/>
              <a:endCxn id="51" idx="1"/>
            </p:cNvCxnSpPr>
            <p:nvPr/>
          </p:nvCxnSpPr>
          <p:spPr>
            <a:xfrm flipV="1">
              <a:off x="12761602" y="3183878"/>
              <a:ext cx="870848" cy="132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ED8DBE-DD97-F24E-99C2-F65D4764602D}"/>
                </a:ext>
              </a:extLst>
            </p:cNvPr>
            <p:cNvSpPr/>
            <p:nvPr/>
          </p:nvSpPr>
          <p:spPr>
            <a:xfrm>
              <a:off x="13632450" y="2167883"/>
              <a:ext cx="1498160" cy="2031989"/>
            </a:xfrm>
            <a:prstGeom prst="rect">
              <a:avLst/>
            </a:prstGeom>
            <a:solidFill>
              <a:srgbClr val="946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Successful Concerted Perturbations of Control Targets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939B5-07A1-6146-A786-F6381F8B2E58}"/>
                </a:ext>
              </a:extLst>
            </p:cNvPr>
            <p:cNvSpPr txBox="1"/>
            <p:nvPr/>
          </p:nvSpPr>
          <p:spPr>
            <a:xfrm>
              <a:off x="1736806" y="3040374"/>
              <a:ext cx="168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Bioinformatics Techniques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375995-1606-1343-A7A2-95808E782354}"/>
                </a:ext>
              </a:extLst>
            </p:cNvPr>
            <p:cNvSpPr txBox="1"/>
            <p:nvPr/>
          </p:nvSpPr>
          <p:spPr>
            <a:xfrm>
              <a:off x="5983600" y="2829650"/>
              <a:ext cx="12633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Dynamical Systems Modeling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DD85D6-E4E7-174A-97E6-4B46E455BEEF}"/>
                </a:ext>
              </a:extLst>
            </p:cNvPr>
            <p:cNvSpPr txBox="1"/>
            <p:nvPr/>
          </p:nvSpPr>
          <p:spPr>
            <a:xfrm>
              <a:off x="12403524" y="2934471"/>
              <a:ext cx="11489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Virtual Screening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97DB18-0FF5-5748-823A-87D712B0C136}"/>
                </a:ext>
              </a:extLst>
            </p:cNvPr>
            <p:cNvSpPr txBox="1"/>
            <p:nvPr/>
          </p:nvSpPr>
          <p:spPr>
            <a:xfrm>
              <a:off x="-61085" y="1820981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91E9F-F8FE-E04B-9F63-FFF8EE5C8B6F}"/>
                </a:ext>
              </a:extLst>
            </p:cNvPr>
            <p:cNvSpPr txBox="1"/>
            <p:nvPr/>
          </p:nvSpPr>
          <p:spPr>
            <a:xfrm>
              <a:off x="2630279" y="1321329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BC388-4BA4-9744-AA7E-C6B829DD94C6}"/>
                </a:ext>
              </a:extLst>
            </p:cNvPr>
            <p:cNvSpPr txBox="1"/>
            <p:nvPr/>
          </p:nvSpPr>
          <p:spPr>
            <a:xfrm>
              <a:off x="2653508" y="3900468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F149F9-2D23-EB46-B519-C42AF3095687}"/>
                </a:ext>
              </a:extLst>
            </p:cNvPr>
            <p:cNvSpPr txBox="1"/>
            <p:nvPr/>
          </p:nvSpPr>
          <p:spPr>
            <a:xfrm>
              <a:off x="7457926" y="2424036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(d)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707304-391E-4740-82E9-87E51D7E9D24}"/>
                </a:ext>
              </a:extLst>
            </p:cNvPr>
            <p:cNvSpPr txBox="1"/>
            <p:nvPr/>
          </p:nvSpPr>
          <p:spPr>
            <a:xfrm>
              <a:off x="11351878" y="1692789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(e)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C5250F0-5E3E-3C4F-B8E0-038313ED9567}"/>
                </a:ext>
              </a:extLst>
            </p:cNvPr>
            <p:cNvSpPr/>
            <p:nvPr/>
          </p:nvSpPr>
          <p:spPr>
            <a:xfrm>
              <a:off x="11333977" y="3963269"/>
              <a:ext cx="406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(f)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10783D-283D-5543-884A-69749D2EECD4}"/>
                </a:ext>
              </a:extLst>
            </p:cNvPr>
            <p:cNvSpPr/>
            <p:nvPr/>
          </p:nvSpPr>
          <p:spPr>
            <a:xfrm>
              <a:off x="13576564" y="2099746"/>
              <a:ext cx="439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(g)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A7806A7-D4E5-7944-AF76-6A0D9ECA719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173948" y="2055599"/>
              <a:ext cx="5212433" cy="24485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F47D73-E533-0F4F-B155-AD9698165E8E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6173948" y="2055599"/>
              <a:ext cx="5212433" cy="1673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28D358-F0E2-9A49-81AC-FB685BD90471}"/>
                </a:ext>
              </a:extLst>
            </p:cNvPr>
            <p:cNvSpPr txBox="1"/>
            <p:nvPr/>
          </p:nvSpPr>
          <p:spPr>
            <a:xfrm rot="120000">
              <a:off x="6605459" y="1749573"/>
              <a:ext cx="441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Control Methods Using Network Structure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D2F15D-5130-7447-8DDF-7CC3BB2C0735}"/>
                </a:ext>
              </a:extLst>
            </p:cNvPr>
            <p:cNvSpPr txBox="1"/>
            <p:nvPr/>
          </p:nvSpPr>
          <p:spPr>
            <a:xfrm rot="1517231">
              <a:off x="6639455" y="3348758"/>
              <a:ext cx="443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Simulate Using Network  Topology and SFA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79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0EDFC0E1-1BA0-C84C-AC98-9F818733473D}"/>
              </a:ext>
            </a:extLst>
          </p:cNvPr>
          <p:cNvSpPr txBox="1"/>
          <p:nvPr/>
        </p:nvSpPr>
        <p:spPr>
          <a:xfrm rot="2158208">
            <a:off x="9401032" y="3968383"/>
            <a:ext cx="1450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Simulate Dynamical Model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29C76A-8B31-674E-B90A-5AD5F38808B5}"/>
              </a:ext>
            </a:extLst>
          </p:cNvPr>
          <p:cNvSpPr txBox="1"/>
          <p:nvPr/>
        </p:nvSpPr>
        <p:spPr>
          <a:xfrm rot="19572710">
            <a:off x="9221425" y="1852663"/>
            <a:ext cx="1841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Control Methods using Dynamical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D12449-8CD0-614C-9F9C-A3241CA9D11B}"/>
              </a:ext>
            </a:extLst>
          </p:cNvPr>
          <p:cNvSpPr/>
          <p:nvPr/>
        </p:nvSpPr>
        <p:spPr>
          <a:xfrm>
            <a:off x="2630280" y="1325723"/>
            <a:ext cx="3543668" cy="1459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Network Topology</a:t>
            </a:r>
          </a:p>
          <a:p>
            <a:pPr algn="ctr"/>
            <a:r>
              <a:rPr lang="en-US" dirty="0"/>
              <a:t>Genes/Proteins/Molecules</a:t>
            </a:r>
          </a:p>
          <a:p>
            <a:pPr algn="ctr"/>
            <a:r>
              <a:rPr lang="en-US" dirty="0"/>
              <a:t>Regulatory Edges without Dynamics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7BBD0-8BC9-7241-9A61-BCF92DB6688C}"/>
              </a:ext>
            </a:extLst>
          </p:cNvPr>
          <p:cNvSpPr/>
          <p:nvPr/>
        </p:nvSpPr>
        <p:spPr>
          <a:xfrm>
            <a:off x="2630279" y="3908686"/>
            <a:ext cx="3545280" cy="1454801"/>
          </a:xfrm>
          <a:prstGeom prst="rect">
            <a:avLst/>
          </a:prstGeom>
          <a:solidFill>
            <a:srgbClr val="4472C4">
              <a:alpha val="9804"/>
            </a:srgbClr>
          </a:solidFill>
          <a:ln>
            <a:solidFill>
              <a:srgbClr val="000000">
                <a:alpha val="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System Dynamics</a:t>
            </a:r>
          </a:p>
          <a:p>
            <a:pPr algn="ctr"/>
            <a:r>
              <a:rPr lang="en-US" dirty="0"/>
              <a:t>ODEs with Kinetic Parameters</a:t>
            </a:r>
          </a:p>
          <a:p>
            <a:pPr algn="ctr"/>
            <a:r>
              <a:rPr lang="en-US" dirty="0"/>
              <a:t>Logic Formalisms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1D8656-B2FB-B94A-B363-1970D37D8E6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433739" y="2055598"/>
            <a:ext cx="1196541" cy="1294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86765-5D19-5D46-A36F-B8F04CEFC3B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433739" y="3350115"/>
            <a:ext cx="1196540" cy="1285972"/>
          </a:xfrm>
          <a:prstGeom prst="straightConnector1">
            <a:avLst/>
          </a:prstGeom>
          <a:ln>
            <a:solidFill>
              <a:srgbClr val="000000">
                <a:alpha val="9804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1CC05-51A9-DA49-800D-C3E0EA441218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6173948" y="2055598"/>
            <a:ext cx="1307812" cy="1294518"/>
          </a:xfrm>
          <a:prstGeom prst="straightConnector1">
            <a:avLst/>
          </a:prstGeom>
          <a:ln>
            <a:solidFill>
              <a:srgbClr val="000000">
                <a:alpha val="9804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6C5AE-9E56-EB47-8E7E-DFB9177285B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6175559" y="3350116"/>
            <a:ext cx="1306201" cy="1285971"/>
          </a:xfrm>
          <a:prstGeom prst="straightConnector1">
            <a:avLst/>
          </a:prstGeom>
          <a:ln>
            <a:solidFill>
              <a:srgbClr val="000000">
                <a:alpha val="9804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2E656A-6E45-C64E-82A7-075567D30B8B}"/>
              </a:ext>
            </a:extLst>
          </p:cNvPr>
          <p:cNvGrpSpPr/>
          <p:nvPr/>
        </p:nvGrpSpPr>
        <p:grpSpPr>
          <a:xfrm>
            <a:off x="11025429" y="1726666"/>
            <a:ext cx="1375221" cy="3273745"/>
            <a:chOff x="8695205" y="3193251"/>
            <a:chExt cx="1375221" cy="32737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F749C6-15DE-DA42-A161-726361474742}"/>
                </a:ext>
              </a:extLst>
            </p:cNvPr>
            <p:cNvSpPr/>
            <p:nvPr/>
          </p:nvSpPr>
          <p:spPr>
            <a:xfrm>
              <a:off x="8695205" y="3193251"/>
              <a:ext cx="1375221" cy="992500"/>
            </a:xfrm>
            <a:prstGeom prst="rect">
              <a:avLst/>
            </a:prstGeom>
            <a:solidFill>
              <a:srgbClr val="6ED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Control Targets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E8853D-6C37-374A-92C5-F495D84638C5}"/>
                </a:ext>
              </a:extLst>
            </p:cNvPr>
            <p:cNvSpPr/>
            <p:nvPr/>
          </p:nvSpPr>
          <p:spPr>
            <a:xfrm>
              <a:off x="8695205" y="5474496"/>
              <a:ext cx="1375221" cy="992500"/>
            </a:xfrm>
            <a:prstGeom prst="rect">
              <a:avLst/>
            </a:prstGeom>
            <a:solidFill>
              <a:srgbClr val="FF3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System</a:t>
              </a:r>
            </a:p>
            <a:p>
              <a:pPr algn="ctr"/>
              <a:r>
                <a:rPr lang="en-US" b="1" dirty="0"/>
                <a:t>Attractors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7681B-4265-3348-9ED2-8EAC52AE1A8D}"/>
              </a:ext>
            </a:extLst>
          </p:cNvPr>
          <p:cNvSpPr/>
          <p:nvPr/>
        </p:nvSpPr>
        <p:spPr>
          <a:xfrm>
            <a:off x="7481760" y="2799763"/>
            <a:ext cx="1876737" cy="1100705"/>
          </a:xfrm>
          <a:prstGeom prst="rect">
            <a:avLst/>
          </a:prstGeom>
          <a:solidFill>
            <a:srgbClr val="4472C4">
              <a:alpha val="9804"/>
            </a:srgbClr>
          </a:solidFill>
          <a:ln>
            <a:solidFill>
              <a:srgbClr val="000000">
                <a:alpha val="9804"/>
              </a:srgb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Dynamical Model</a:t>
            </a:r>
          </a:p>
          <a:p>
            <a:pPr algn="ctr"/>
            <a:r>
              <a:rPr lang="en-US" dirty="0"/>
              <a:t>ODE Model</a:t>
            </a:r>
          </a:p>
          <a:p>
            <a:pPr algn="ctr"/>
            <a:r>
              <a:rPr lang="en-US" dirty="0"/>
              <a:t>Boolean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98229B-DA3F-904F-837B-5351BD30E49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9358497" y="2222916"/>
            <a:ext cx="1666932" cy="1127200"/>
          </a:xfrm>
          <a:prstGeom prst="straightConnector1">
            <a:avLst/>
          </a:prstGeom>
          <a:ln>
            <a:solidFill>
              <a:srgbClr val="000000">
                <a:alpha val="9804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F5612B-606F-E34A-BD0E-9EFD71F8BB0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9358497" y="3350116"/>
            <a:ext cx="1666932" cy="1154045"/>
          </a:xfrm>
          <a:prstGeom prst="straightConnector1">
            <a:avLst/>
          </a:prstGeom>
          <a:ln>
            <a:solidFill>
              <a:srgbClr val="000000">
                <a:alpha val="9804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9409DA-0BEB-054B-9613-CD2516A707FB}"/>
              </a:ext>
            </a:extLst>
          </p:cNvPr>
          <p:cNvCxnSpPr>
            <a:cxnSpLocks/>
            <a:stCxn id="12" idx="3"/>
            <a:endCxn id="51" idx="1"/>
          </p:cNvCxnSpPr>
          <p:nvPr/>
        </p:nvCxnSpPr>
        <p:spPr>
          <a:xfrm>
            <a:off x="12400650" y="2222916"/>
            <a:ext cx="1231800" cy="1127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E145EA-8337-494C-A2D6-3EC73FFEEFE2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 flipV="1">
            <a:off x="12400650" y="3350115"/>
            <a:ext cx="1231800" cy="1154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BED8DBE-DD97-F24E-99C2-F65D4764602D}"/>
              </a:ext>
            </a:extLst>
          </p:cNvPr>
          <p:cNvSpPr/>
          <p:nvPr/>
        </p:nvSpPr>
        <p:spPr>
          <a:xfrm>
            <a:off x="13632450" y="2311690"/>
            <a:ext cx="1498160" cy="2076850"/>
          </a:xfrm>
          <a:prstGeom prst="rect">
            <a:avLst/>
          </a:prstGeom>
          <a:solidFill>
            <a:srgbClr val="946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Successful Concerted Perturbations of Control Targets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91939-1031-8D4F-ADCE-3509A1E43FC2}"/>
              </a:ext>
            </a:extLst>
          </p:cNvPr>
          <p:cNvSpPr txBox="1"/>
          <p:nvPr/>
        </p:nvSpPr>
        <p:spPr>
          <a:xfrm>
            <a:off x="12403524" y="2934471"/>
            <a:ext cx="114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Virtual Screening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9939B5-07A1-6146-A786-F6381F8B2E58}"/>
              </a:ext>
            </a:extLst>
          </p:cNvPr>
          <p:cNvSpPr txBox="1"/>
          <p:nvPr/>
        </p:nvSpPr>
        <p:spPr>
          <a:xfrm>
            <a:off x="1736806" y="3040374"/>
            <a:ext cx="1588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Bioinformatics Techniques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375995-1606-1343-A7A2-95808E782354}"/>
              </a:ext>
            </a:extLst>
          </p:cNvPr>
          <p:cNvSpPr txBox="1"/>
          <p:nvPr/>
        </p:nvSpPr>
        <p:spPr>
          <a:xfrm>
            <a:off x="5983600" y="2829650"/>
            <a:ext cx="126331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Dynamical Systems Modeling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DAFA118-CF74-984B-BCBB-77157496C1DE}"/>
              </a:ext>
            </a:extLst>
          </p:cNvPr>
          <p:cNvCxnSpPr>
            <a:endCxn id="14" idx="1"/>
          </p:cNvCxnSpPr>
          <p:nvPr/>
        </p:nvCxnSpPr>
        <p:spPr>
          <a:xfrm>
            <a:off x="6173948" y="2055599"/>
            <a:ext cx="4851481" cy="2448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04B964-34D6-1E43-A5BB-7AC33C26DC36}"/>
              </a:ext>
            </a:extLst>
          </p:cNvPr>
          <p:cNvCxnSpPr>
            <a:endCxn id="12" idx="1"/>
          </p:cNvCxnSpPr>
          <p:nvPr/>
        </p:nvCxnSpPr>
        <p:spPr>
          <a:xfrm>
            <a:off x="6173948" y="2055599"/>
            <a:ext cx="4851481" cy="167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282D7BC-7C27-A14A-B61D-8ECADED9178F}"/>
              </a:ext>
            </a:extLst>
          </p:cNvPr>
          <p:cNvSpPr txBox="1"/>
          <p:nvPr/>
        </p:nvSpPr>
        <p:spPr>
          <a:xfrm rot="120000">
            <a:off x="6376852" y="1749573"/>
            <a:ext cx="441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 Methods Using Network Structure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80CA9A-A5D9-814B-B6DF-8900596CC9CE}"/>
              </a:ext>
            </a:extLst>
          </p:cNvPr>
          <p:cNvSpPr txBox="1"/>
          <p:nvPr/>
        </p:nvSpPr>
        <p:spPr>
          <a:xfrm rot="1575471">
            <a:off x="6639455" y="3420950"/>
            <a:ext cx="443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Simulate Using Network  Topology and SFA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E94FB2-AD5E-6741-A956-ECD2B1449D7A}"/>
              </a:ext>
            </a:extLst>
          </p:cNvPr>
          <p:cNvSpPr/>
          <p:nvPr/>
        </p:nvSpPr>
        <p:spPr>
          <a:xfrm>
            <a:off x="0" y="2242771"/>
            <a:ext cx="1433739" cy="2214688"/>
          </a:xfrm>
          <a:prstGeom prst="rect">
            <a:avLst/>
          </a:prstGeom>
          <a:solidFill>
            <a:srgbClr val="87C8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Multi-Omics Data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Literature Evidence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73286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FB72B18-B5C8-024E-A5B9-F239A83866EF}"/>
              </a:ext>
            </a:extLst>
          </p:cNvPr>
          <p:cNvSpPr/>
          <p:nvPr/>
        </p:nvSpPr>
        <p:spPr>
          <a:xfrm>
            <a:off x="1676401" y="2635938"/>
            <a:ext cx="12192000" cy="42220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DE0C7-DD84-E147-B8EE-09A37209A8B2}"/>
              </a:ext>
            </a:extLst>
          </p:cNvPr>
          <p:cNvSpPr/>
          <p:nvPr/>
        </p:nvSpPr>
        <p:spPr>
          <a:xfrm>
            <a:off x="1676402" y="0"/>
            <a:ext cx="6128259" cy="4745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666429-7CD0-FF45-8C08-DA3DA8AE2505}"/>
              </a:ext>
            </a:extLst>
          </p:cNvPr>
          <p:cNvSpPr txBox="1"/>
          <p:nvPr/>
        </p:nvSpPr>
        <p:spPr>
          <a:xfrm>
            <a:off x="12841705" y="2661023"/>
            <a:ext cx="120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1.3 – 1.5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315BB-D41D-D741-971D-E3CB4ACC62B6}"/>
              </a:ext>
            </a:extLst>
          </p:cNvPr>
          <p:cNvSpPr txBox="1"/>
          <p:nvPr/>
        </p:nvSpPr>
        <p:spPr>
          <a:xfrm rot="19078959">
            <a:off x="8563265" y="3053563"/>
            <a:ext cx="184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Methods using Dynamics or Structure and Dynamics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386844-9FBE-214C-BDA0-CED5C463BFB8}"/>
              </a:ext>
            </a:extLst>
          </p:cNvPr>
          <p:cNvGrpSpPr/>
          <p:nvPr/>
        </p:nvGrpSpPr>
        <p:grpSpPr>
          <a:xfrm>
            <a:off x="3914569" y="3290353"/>
            <a:ext cx="3400125" cy="3151732"/>
            <a:chOff x="2492001" y="3109027"/>
            <a:chExt cx="3400125" cy="31517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D12449-8CD0-614C-9F9C-A3241CA9D11B}"/>
                </a:ext>
              </a:extLst>
            </p:cNvPr>
            <p:cNvSpPr/>
            <p:nvPr/>
          </p:nvSpPr>
          <p:spPr>
            <a:xfrm>
              <a:off x="2492001" y="3109027"/>
              <a:ext cx="3400125" cy="14597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Network Topology</a:t>
              </a:r>
            </a:p>
            <a:p>
              <a:pPr algn="ctr"/>
              <a:r>
                <a:rPr lang="en-US" dirty="0"/>
                <a:t>Genes/Proteins/Molecules</a:t>
              </a:r>
            </a:p>
            <a:p>
              <a:pPr algn="ctr"/>
              <a:r>
                <a:rPr lang="en-US" dirty="0"/>
                <a:t>Regulatory Edges sans Dynamics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77BBD0-8BC9-7241-9A61-BCF92DB6688C}"/>
                </a:ext>
              </a:extLst>
            </p:cNvPr>
            <p:cNvSpPr/>
            <p:nvPr/>
          </p:nvSpPr>
          <p:spPr>
            <a:xfrm>
              <a:off x="2497764" y="4805958"/>
              <a:ext cx="3388598" cy="1454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System Dynamics</a:t>
              </a:r>
            </a:p>
            <a:p>
              <a:pPr algn="ctr"/>
              <a:r>
                <a:rPr lang="en-US" dirty="0"/>
                <a:t>ODEs w/ Kinetic Parameters</a:t>
              </a:r>
            </a:p>
            <a:p>
              <a:pPr algn="ctr"/>
              <a:r>
                <a:rPr lang="en-US" dirty="0"/>
                <a:t>Logic Formalisms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C4A6BB3-7D9B-F047-96B8-72FE6C0C7DEA}"/>
              </a:ext>
            </a:extLst>
          </p:cNvPr>
          <p:cNvSpPr/>
          <p:nvPr/>
        </p:nvSpPr>
        <p:spPr>
          <a:xfrm>
            <a:off x="1670375" y="3758875"/>
            <a:ext cx="1433739" cy="2214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Multi-Omics Data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Literature Evidence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Experiments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1D8656-B2FB-B94A-B363-1970D37D8E6A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 flipV="1">
            <a:off x="3104114" y="4020230"/>
            <a:ext cx="810455" cy="845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86765-5D19-5D46-A36F-B8F04CEFC3B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104112" y="4866219"/>
            <a:ext cx="816218" cy="84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B2F317-2042-214D-BAF1-C4C46B44446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4284478" y="2288830"/>
            <a:ext cx="1330152" cy="1001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F6DB1D-E1FB-334C-83F1-96D77974BC76}"/>
              </a:ext>
            </a:extLst>
          </p:cNvPr>
          <p:cNvSpPr txBox="1"/>
          <p:nvPr/>
        </p:nvSpPr>
        <p:spPr>
          <a:xfrm>
            <a:off x="3091615" y="2480235"/>
            <a:ext cx="185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Structure-based Control Methods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1CC05-51A9-DA49-800D-C3E0EA441218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7314692" y="4020230"/>
            <a:ext cx="566376" cy="845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6C5AE-9E56-EB47-8E7E-DFB9177285B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7308928" y="4866219"/>
            <a:ext cx="572140" cy="84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2E656A-6E45-C64E-82A7-075567D30B8B}"/>
              </a:ext>
            </a:extLst>
          </p:cNvPr>
          <p:cNvGrpSpPr/>
          <p:nvPr/>
        </p:nvGrpSpPr>
        <p:grpSpPr>
          <a:xfrm>
            <a:off x="10371607" y="3229349"/>
            <a:ext cx="1375221" cy="3273745"/>
            <a:chOff x="8695205" y="3193251"/>
            <a:chExt cx="1375221" cy="32737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F749C6-15DE-DA42-A161-726361474742}"/>
                </a:ext>
              </a:extLst>
            </p:cNvPr>
            <p:cNvSpPr/>
            <p:nvPr/>
          </p:nvSpPr>
          <p:spPr>
            <a:xfrm>
              <a:off x="8695205" y="3193251"/>
              <a:ext cx="1375221" cy="992500"/>
            </a:xfrm>
            <a:prstGeom prst="rect">
              <a:avLst/>
            </a:prstGeom>
            <a:solidFill>
              <a:srgbClr val="6EDCE7"/>
            </a:solidFill>
            <a:ln>
              <a:solidFill>
                <a:srgbClr val="6EDC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Control Targets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E8853D-6C37-374A-92C5-F495D84638C5}"/>
                </a:ext>
              </a:extLst>
            </p:cNvPr>
            <p:cNvSpPr/>
            <p:nvPr/>
          </p:nvSpPr>
          <p:spPr>
            <a:xfrm>
              <a:off x="8695205" y="5474496"/>
              <a:ext cx="1375221" cy="992500"/>
            </a:xfrm>
            <a:prstGeom prst="rect">
              <a:avLst/>
            </a:prstGeom>
            <a:solidFill>
              <a:srgbClr val="FF3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Network</a:t>
              </a:r>
            </a:p>
            <a:p>
              <a:pPr algn="ctr"/>
              <a:r>
                <a:rPr lang="en-US" b="1" dirty="0"/>
                <a:t>Attractors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7681B-4265-3348-9ED2-8EAC52AE1A8D}"/>
              </a:ext>
            </a:extLst>
          </p:cNvPr>
          <p:cNvSpPr/>
          <p:nvPr/>
        </p:nvSpPr>
        <p:spPr>
          <a:xfrm>
            <a:off x="7881070" y="4409886"/>
            <a:ext cx="1196541" cy="912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Dynamical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98229B-DA3F-904F-837B-5351BD30E49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9077609" y="3725597"/>
            <a:ext cx="1293996" cy="1140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F5612B-606F-E34A-BD0E-9EFD71F8BB0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9077609" y="4866221"/>
            <a:ext cx="1293996" cy="114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F656FD-ED59-B94E-82DC-A6C46EFB6A90}"/>
              </a:ext>
            </a:extLst>
          </p:cNvPr>
          <p:cNvSpPr txBox="1"/>
          <p:nvPr/>
        </p:nvSpPr>
        <p:spPr>
          <a:xfrm rot="2475938">
            <a:off x="8971276" y="5473690"/>
            <a:ext cx="1450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 Using Model Dynamics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57F70D-2613-534B-AE1A-89B223E522FA}"/>
              </a:ext>
            </a:extLst>
          </p:cNvPr>
          <p:cNvGrpSpPr/>
          <p:nvPr/>
        </p:nvGrpSpPr>
        <p:grpSpPr>
          <a:xfrm>
            <a:off x="3554522" y="1341641"/>
            <a:ext cx="4120214" cy="947189"/>
            <a:chOff x="1878122" y="1281479"/>
            <a:chExt cx="4120214" cy="9471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66E356-9FEA-E34A-9737-17C8DFC1C4CB}"/>
                </a:ext>
              </a:extLst>
            </p:cNvPr>
            <p:cNvSpPr/>
            <p:nvPr/>
          </p:nvSpPr>
          <p:spPr>
            <a:xfrm>
              <a:off x="1878122" y="1324798"/>
              <a:ext cx="1459911" cy="903870"/>
            </a:xfrm>
            <a:prstGeom prst="rect">
              <a:avLst/>
            </a:prstGeom>
            <a:solidFill>
              <a:srgbClr val="6ED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Control Targets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2F5181-DA48-AC40-A7BE-EA78E0036A82}"/>
                </a:ext>
              </a:extLst>
            </p:cNvPr>
            <p:cNvSpPr/>
            <p:nvPr/>
          </p:nvSpPr>
          <p:spPr>
            <a:xfrm>
              <a:off x="4623115" y="1281479"/>
              <a:ext cx="1375221" cy="903870"/>
            </a:xfrm>
            <a:prstGeom prst="rect">
              <a:avLst/>
            </a:prstGeom>
            <a:solidFill>
              <a:srgbClr val="FF3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Estimate</a:t>
              </a:r>
            </a:p>
            <a:p>
              <a:pPr algn="ctr"/>
              <a:r>
                <a:rPr lang="en-US" b="1" dirty="0"/>
                <a:t>Network</a:t>
              </a:r>
            </a:p>
            <a:p>
              <a:pPr algn="ctr"/>
              <a:r>
                <a:rPr lang="en-US" b="1" dirty="0"/>
                <a:t>Attractors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499893-639D-6C41-915B-FE5A5E36BBE1}"/>
              </a:ext>
            </a:extLst>
          </p:cNvPr>
          <p:cNvCxnSpPr>
            <a:cxnSpLocks/>
            <a:stCxn id="3" idx="0"/>
            <a:endCxn id="19" idx="2"/>
          </p:cNvCxnSpPr>
          <p:nvPr/>
        </p:nvCxnSpPr>
        <p:spPr>
          <a:xfrm flipV="1">
            <a:off x="5614630" y="2245509"/>
            <a:ext cx="1372496" cy="1044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3256AB-8360-464E-8B0A-0059442112CF}"/>
              </a:ext>
            </a:extLst>
          </p:cNvPr>
          <p:cNvSpPr txBox="1"/>
          <p:nvPr/>
        </p:nvSpPr>
        <p:spPr>
          <a:xfrm>
            <a:off x="6480914" y="2518159"/>
            <a:ext cx="138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Algorithms Such as SFA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2A2657-083C-8040-8943-0997CFDA5D9E}"/>
              </a:ext>
            </a:extLst>
          </p:cNvPr>
          <p:cNvCxnSpPr>
            <a:cxnSpLocks/>
            <a:stCxn id="9" idx="0"/>
            <a:endCxn id="35" idx="2"/>
          </p:cNvCxnSpPr>
          <p:nvPr/>
        </p:nvCxnSpPr>
        <p:spPr>
          <a:xfrm flipV="1">
            <a:off x="4284480" y="918398"/>
            <a:ext cx="1330151" cy="466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BD1CA8-E094-F540-A8E8-3A2FA73608D2}"/>
              </a:ext>
            </a:extLst>
          </p:cNvPr>
          <p:cNvCxnSpPr>
            <a:cxnSpLocks/>
            <a:stCxn id="19" idx="0"/>
            <a:endCxn id="35" idx="2"/>
          </p:cNvCxnSpPr>
          <p:nvPr/>
        </p:nvCxnSpPr>
        <p:spPr>
          <a:xfrm flipH="1" flipV="1">
            <a:off x="5614631" y="918400"/>
            <a:ext cx="1372497" cy="42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87350BB-92A0-DF4F-8D56-7F5A9A41435B}"/>
              </a:ext>
            </a:extLst>
          </p:cNvPr>
          <p:cNvSpPr/>
          <p:nvPr/>
        </p:nvSpPr>
        <p:spPr>
          <a:xfrm>
            <a:off x="3956480" y="115234"/>
            <a:ext cx="3316298" cy="803164"/>
          </a:xfrm>
          <a:prstGeom prst="rect">
            <a:avLst/>
          </a:prstGeom>
          <a:solidFill>
            <a:srgbClr val="946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Successful Concerted Perturbations of Control Targets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9409DA-0BEB-054B-9613-CD2516A707FB}"/>
              </a:ext>
            </a:extLst>
          </p:cNvPr>
          <p:cNvCxnSpPr>
            <a:cxnSpLocks/>
            <a:stCxn id="12" idx="3"/>
            <a:endCxn id="51" idx="1"/>
          </p:cNvCxnSpPr>
          <p:nvPr/>
        </p:nvCxnSpPr>
        <p:spPr>
          <a:xfrm>
            <a:off x="11746828" y="3725597"/>
            <a:ext cx="653447" cy="1140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E145EA-8337-494C-A2D6-3EC73FFEEFE2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 flipV="1">
            <a:off x="11746828" y="4866221"/>
            <a:ext cx="653447" cy="114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BED8DBE-DD97-F24E-99C2-F65D4764602D}"/>
              </a:ext>
            </a:extLst>
          </p:cNvPr>
          <p:cNvSpPr/>
          <p:nvPr/>
        </p:nvSpPr>
        <p:spPr>
          <a:xfrm>
            <a:off x="12400273" y="3827794"/>
            <a:ext cx="1498160" cy="2076850"/>
          </a:xfrm>
          <a:prstGeom prst="rect">
            <a:avLst/>
          </a:prstGeom>
          <a:solidFill>
            <a:srgbClr val="946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Successful Concerted Perturbations of Control Targets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3CAA32-DFBE-6643-BA55-4B45707835DE}"/>
              </a:ext>
            </a:extLst>
          </p:cNvPr>
          <p:cNvSpPr txBox="1"/>
          <p:nvPr/>
        </p:nvSpPr>
        <p:spPr>
          <a:xfrm>
            <a:off x="2703999" y="90355"/>
            <a:ext cx="125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1.5 - 1.7</a:t>
            </a:r>
          </a:p>
        </p:txBody>
      </p:sp>
    </p:spTree>
    <p:extLst>
      <p:ext uri="{BB962C8B-B14F-4D97-AF65-F5344CB8AC3E}">
        <p14:creationId xmlns:p14="http://schemas.microsoft.com/office/powerpoint/2010/main" val="221717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11470</TotalTime>
  <Words>735</Words>
  <Application>Microsoft Macintosh PowerPoint</Application>
  <PresentationFormat>Custom</PresentationFormat>
  <Paragraphs>229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Thesis Images</vt:lpstr>
      <vt:lpstr>Introduction</vt:lpstr>
      <vt:lpstr>1.1 -  CL TNBC</vt:lpstr>
      <vt:lpstr>1.2 – Tumor Reversion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1.3-1.7</vt:lpstr>
      <vt:lpstr>General  Qs: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Images</dc:title>
  <dc:creator>Microsoft Office User</dc:creator>
  <cp:lastModifiedBy>Microsoft Office User</cp:lastModifiedBy>
  <cp:revision>65</cp:revision>
  <dcterms:created xsi:type="dcterms:W3CDTF">2020-04-13T16:00:54Z</dcterms:created>
  <dcterms:modified xsi:type="dcterms:W3CDTF">2020-05-01T20:12:37Z</dcterms:modified>
</cp:coreProperties>
</file>